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50"/>
  </p:notesMasterIdLst>
  <p:sldIdLst>
    <p:sldId id="268" r:id="rId2"/>
    <p:sldId id="263" r:id="rId3"/>
    <p:sldId id="270" r:id="rId4"/>
    <p:sldId id="279" r:id="rId5"/>
    <p:sldId id="280" r:id="rId6"/>
    <p:sldId id="284" r:id="rId7"/>
    <p:sldId id="321" r:id="rId8"/>
    <p:sldId id="290" r:id="rId9"/>
    <p:sldId id="291" r:id="rId10"/>
    <p:sldId id="292" r:id="rId11"/>
    <p:sldId id="323" r:id="rId12"/>
    <p:sldId id="293" r:id="rId13"/>
    <p:sldId id="294" r:id="rId14"/>
    <p:sldId id="318" r:id="rId15"/>
    <p:sldId id="273" r:id="rId16"/>
    <p:sldId id="301" r:id="rId17"/>
    <p:sldId id="334" r:id="rId18"/>
    <p:sldId id="325" r:id="rId19"/>
    <p:sldId id="333" r:id="rId20"/>
    <p:sldId id="341" r:id="rId21"/>
    <p:sldId id="342" r:id="rId22"/>
    <p:sldId id="335" r:id="rId23"/>
    <p:sldId id="296" r:id="rId24"/>
    <p:sldId id="336" r:id="rId25"/>
    <p:sldId id="338" r:id="rId26"/>
    <p:sldId id="339" r:id="rId27"/>
    <p:sldId id="337" r:id="rId28"/>
    <p:sldId id="303" r:id="rId29"/>
    <p:sldId id="274" r:id="rId30"/>
    <p:sldId id="305" r:id="rId31"/>
    <p:sldId id="313" r:id="rId32"/>
    <p:sldId id="315" r:id="rId33"/>
    <p:sldId id="314" r:id="rId34"/>
    <p:sldId id="317" r:id="rId35"/>
    <p:sldId id="316" r:id="rId36"/>
    <p:sldId id="309" r:id="rId37"/>
    <p:sldId id="332" r:id="rId38"/>
    <p:sldId id="330" r:id="rId39"/>
    <p:sldId id="331" r:id="rId40"/>
    <p:sldId id="329" r:id="rId41"/>
    <p:sldId id="311" r:id="rId42"/>
    <p:sldId id="340" r:id="rId43"/>
    <p:sldId id="275" r:id="rId44"/>
    <p:sldId id="344" r:id="rId45"/>
    <p:sldId id="308" r:id="rId46"/>
    <p:sldId id="276" r:id="rId47"/>
    <p:sldId id="343" r:id="rId48"/>
    <p:sldId id="277" r:id="rId49"/>
  </p:sldIdLst>
  <p:sldSz cx="12192000" cy="6858000"/>
  <p:notesSz cx="6858000" cy="9144000"/>
  <p:embeddedFontLst>
    <p:embeddedFont>
      <p:font typeface="조선일보명조" panose="02030304000000000000" pitchFamily="18" charset="-127"/>
      <p:regular r:id="rId51"/>
    </p:embeddedFont>
    <p:embeddedFont>
      <p:font typeface="맑은 고딕" panose="020B0503020000020004" pitchFamily="50" charset="-127"/>
      <p:regular r:id="rId52"/>
      <p:bold r:id="rId53"/>
    </p:embeddedFont>
    <p:embeddedFont>
      <p:font typeface="Copperplate Gothic Bold" panose="020E0705020206020404" pitchFamily="34" charset="0"/>
      <p:regular r:id="rId54"/>
    </p:embeddedFont>
    <p:embeddedFont>
      <p:font typeface="남양주 고딕 B" panose="02020603020101020101" pitchFamily="18" charset="-127"/>
      <p:regular r:id="rId55"/>
    </p:embeddedFont>
    <p:embeddedFont>
      <p:font typeface="남양주 고딕 M" panose="02020603020101020101" pitchFamily="18" charset="-127"/>
      <p:regular r:id="rId5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273E57"/>
    <a:srgbClr val="75BDC5"/>
    <a:srgbClr val="9ED1D6"/>
    <a:srgbClr val="2D4865"/>
    <a:srgbClr val="2F2D57"/>
    <a:srgbClr val="2C3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20" autoAdjust="0"/>
    <p:restoredTop sz="98501" autoAdjust="0"/>
  </p:normalViewPr>
  <p:slideViewPr>
    <p:cSldViewPr snapToGrid="0">
      <p:cViewPr>
        <p:scale>
          <a:sx n="125" d="100"/>
          <a:sy n="125" d="100"/>
        </p:scale>
        <p:origin x="-264" y="-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explosion val="6"/>
          </c:dPt>
          <c:dPt>
            <c:idx val="1"/>
            <c:bubble3D val="0"/>
            <c:explosion val="6"/>
          </c:dPt>
          <c:dPt>
            <c:idx val="2"/>
            <c:bubble3D val="0"/>
            <c:explosion val="6"/>
          </c:dPt>
          <c:dPt>
            <c:idx val="3"/>
            <c:bubble3D val="0"/>
            <c:explosion val="8"/>
          </c:dPt>
          <c:dPt>
            <c:idx val="4"/>
            <c:bubble3D val="0"/>
            <c:explosion val="6"/>
          </c:dPt>
          <c:dPt>
            <c:idx val="5"/>
            <c:bubble3D val="0"/>
            <c:explosion val="5"/>
          </c:dPt>
          <c:dLbls>
            <c:txPr>
              <a:bodyPr/>
              <a:lstStyle/>
              <a:p>
                <a:pPr>
                  <a:defRPr sz="1600">
                    <a:solidFill>
                      <a:schemeClr val="bg1"/>
                    </a:solidFill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Sheet1!$A$2:$A$7</c:f>
              <c:strCache>
                <c:ptCount val="5"/>
                <c:pt idx="0">
                  <c:v>기타</c:v>
                </c:pt>
                <c:pt idx="1">
                  <c:v>파일관리</c:v>
                </c:pt>
                <c:pt idx="2">
                  <c:v>용량부족</c:v>
                </c:pt>
                <c:pt idx="3">
                  <c:v>이용권 요금</c:v>
                </c:pt>
                <c:pt idx="4">
                  <c:v>다운로드 수 ㅇ일정 노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47</c:v>
                </c:pt>
                <c:pt idx="1">
                  <c:v>54</c:v>
                </c:pt>
                <c:pt idx="2">
                  <c:v>35</c:v>
                </c:pt>
                <c:pt idx="3">
                  <c:v>47</c:v>
                </c:pt>
                <c:pt idx="4">
                  <c:v>27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E8561C-36F9-4D95-8540-CCC23DB3AD92}" type="datetimeFigureOut">
              <a:rPr lang="ko-KR" altLang="en-US" smtClean="0"/>
              <a:t>2018-07-20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26D90-FA02-479D-BA12-1AC5C304D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331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제목이랑 목차 </a:t>
            </a:r>
            <a:r>
              <a:rPr lang="ko-KR" altLang="en-US" dirty="0" err="1" smtClean="0"/>
              <a:t>넣어야함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136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음악 다운한적 있냐 </a:t>
            </a:r>
            <a:r>
              <a:rPr lang="ko-KR" altLang="en-US" dirty="0" err="1" smtClean="0"/>
              <a:t>빠짐ㅇ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949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view</a:t>
            </a:r>
            <a:r>
              <a:rPr lang="ko-KR" altLang="en-US" dirty="0" smtClean="0"/>
              <a:t>는 어떡하지</a:t>
            </a:r>
            <a:r>
              <a:rPr lang="en-US" altLang="ko-KR" dirty="0" smtClean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view</a:t>
            </a:r>
            <a:r>
              <a:rPr lang="ko-KR" altLang="en-US" dirty="0" smtClean="0"/>
              <a:t>는 어떡하지</a:t>
            </a:r>
            <a:r>
              <a:rPr lang="en-US" altLang="ko-KR" dirty="0" smtClean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view</a:t>
            </a:r>
            <a:r>
              <a:rPr lang="ko-KR" altLang="en-US" dirty="0" smtClean="0"/>
              <a:t>는 어떡하지</a:t>
            </a:r>
            <a:r>
              <a:rPr lang="en-US" altLang="ko-KR" dirty="0" smtClean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view</a:t>
            </a:r>
            <a:r>
              <a:rPr lang="ko-KR" altLang="en-US" dirty="0" smtClean="0"/>
              <a:t>는 어떡하지</a:t>
            </a:r>
            <a:r>
              <a:rPr lang="en-US" altLang="ko-KR" dirty="0" smtClean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음악 다운한적 있냐 </a:t>
            </a:r>
            <a:r>
              <a:rPr lang="ko-KR" altLang="en-US" dirty="0" err="1" smtClean="0"/>
              <a:t>빠짐ㅇ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949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119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119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119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119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 </a:t>
            </a:r>
            <a:r>
              <a:rPr lang="ko-KR" altLang="en-US" dirty="0" smtClean="0"/>
              <a:t>여긴 어떡하나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26D90-FA02-479D-BA12-1AC5C304DFC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7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051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57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940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069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236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944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78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995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549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255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369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233420-FA4B-4FAB-A24B-2B32C217BDF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825DE5-614D-4C29-A0CE-944AB91A3F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817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microsoft.com/office/2007/relationships/hdphoto" Target="../media/hdphoto1.wdp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8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m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m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m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3040" y="709169"/>
            <a:ext cx="7945920" cy="4308611"/>
            <a:chOff x="115900" y="273687"/>
            <a:chExt cx="11741273" cy="6366611"/>
          </a:xfrm>
        </p:grpSpPr>
        <p:sp>
          <p:nvSpPr>
            <p:cNvPr id="10" name="자유형 9"/>
            <p:cNvSpPr/>
            <p:nvPr/>
          </p:nvSpPr>
          <p:spPr>
            <a:xfrm>
              <a:off x="196977" y="917177"/>
              <a:ext cx="11012281" cy="5723121"/>
            </a:xfrm>
            <a:custGeom>
              <a:avLst/>
              <a:gdLst>
                <a:gd name="connsiteX0" fmla="*/ 609254 w 11136341"/>
                <a:gd name="connsiteY0" fmla="*/ 40765 h 5927622"/>
                <a:gd name="connsiteX1" fmla="*/ 580226 w 11136341"/>
                <a:gd name="connsiteY1" fmla="*/ 1492193 h 5927622"/>
                <a:gd name="connsiteX2" fmla="*/ 493140 w 11136341"/>
                <a:gd name="connsiteY2" fmla="*/ 4177336 h 5927622"/>
                <a:gd name="connsiteX3" fmla="*/ 28683 w 11136341"/>
                <a:gd name="connsiteY3" fmla="*/ 5831965 h 5927622"/>
                <a:gd name="connsiteX4" fmla="*/ 289940 w 11136341"/>
                <a:gd name="connsiteY4" fmla="*/ 5715851 h 5927622"/>
                <a:gd name="connsiteX5" fmla="*/ 2220340 w 11136341"/>
                <a:gd name="connsiteY5" fmla="*/ 5614251 h 5927622"/>
                <a:gd name="connsiteX6" fmla="*/ 4832912 w 11136341"/>
                <a:gd name="connsiteY6" fmla="*/ 5686822 h 5927622"/>
                <a:gd name="connsiteX7" fmla="*/ 6255312 w 11136341"/>
                <a:gd name="connsiteY7" fmla="*/ 5527165 h 5927622"/>
                <a:gd name="connsiteX8" fmla="*/ 7982512 w 11136341"/>
                <a:gd name="connsiteY8" fmla="*/ 5585222 h 5927622"/>
                <a:gd name="connsiteX9" fmla="*/ 9811312 w 11136341"/>
                <a:gd name="connsiteY9" fmla="*/ 5425565 h 5927622"/>
                <a:gd name="connsiteX10" fmla="*/ 10580569 w 11136341"/>
                <a:gd name="connsiteY10" fmla="*/ 5469108 h 5927622"/>
                <a:gd name="connsiteX11" fmla="*/ 11088569 w 11136341"/>
                <a:gd name="connsiteY11" fmla="*/ 5251393 h 5927622"/>
                <a:gd name="connsiteX12" fmla="*/ 11088569 w 11136341"/>
                <a:gd name="connsiteY12" fmla="*/ 5149793 h 5927622"/>
                <a:gd name="connsiteX13" fmla="*/ 10856340 w 11136341"/>
                <a:gd name="connsiteY13" fmla="*/ 4395051 h 5927622"/>
                <a:gd name="connsiteX14" fmla="*/ 9071083 w 11136341"/>
                <a:gd name="connsiteY14" fmla="*/ 3509679 h 5927622"/>
                <a:gd name="connsiteX15" fmla="*/ 6240797 w 11136341"/>
                <a:gd name="connsiteY15" fmla="*/ 2464651 h 5927622"/>
                <a:gd name="connsiteX16" fmla="*/ 4063654 w 11136341"/>
                <a:gd name="connsiteY16" fmla="*/ 1477679 h 5927622"/>
                <a:gd name="connsiteX17" fmla="*/ 1407540 w 11136341"/>
                <a:gd name="connsiteY17" fmla="*/ 490708 h 5927622"/>
                <a:gd name="connsiteX18" fmla="*/ 609254 w 11136341"/>
                <a:gd name="connsiteY18" fmla="*/ 40765 h 5927622"/>
                <a:gd name="connsiteX0" fmla="*/ 526704 w 11053791"/>
                <a:gd name="connsiteY0" fmla="*/ 40765 h 5771463"/>
                <a:gd name="connsiteX1" fmla="*/ 497676 w 11053791"/>
                <a:gd name="connsiteY1" fmla="*/ 1492193 h 5771463"/>
                <a:gd name="connsiteX2" fmla="*/ 410590 w 11053791"/>
                <a:gd name="connsiteY2" fmla="*/ 4177336 h 5771463"/>
                <a:gd name="connsiteX3" fmla="*/ 76762 w 11053791"/>
                <a:gd name="connsiteY3" fmla="*/ 5628765 h 5771463"/>
                <a:gd name="connsiteX4" fmla="*/ 207390 w 11053791"/>
                <a:gd name="connsiteY4" fmla="*/ 5715851 h 5771463"/>
                <a:gd name="connsiteX5" fmla="*/ 2137790 w 11053791"/>
                <a:gd name="connsiteY5" fmla="*/ 5614251 h 5771463"/>
                <a:gd name="connsiteX6" fmla="*/ 4750362 w 11053791"/>
                <a:gd name="connsiteY6" fmla="*/ 5686822 h 5771463"/>
                <a:gd name="connsiteX7" fmla="*/ 6172762 w 11053791"/>
                <a:gd name="connsiteY7" fmla="*/ 5527165 h 5771463"/>
                <a:gd name="connsiteX8" fmla="*/ 7899962 w 11053791"/>
                <a:gd name="connsiteY8" fmla="*/ 5585222 h 5771463"/>
                <a:gd name="connsiteX9" fmla="*/ 9728762 w 11053791"/>
                <a:gd name="connsiteY9" fmla="*/ 5425565 h 5771463"/>
                <a:gd name="connsiteX10" fmla="*/ 10498019 w 11053791"/>
                <a:gd name="connsiteY10" fmla="*/ 5469108 h 5771463"/>
                <a:gd name="connsiteX11" fmla="*/ 11006019 w 11053791"/>
                <a:gd name="connsiteY11" fmla="*/ 5251393 h 5771463"/>
                <a:gd name="connsiteX12" fmla="*/ 11006019 w 11053791"/>
                <a:gd name="connsiteY12" fmla="*/ 5149793 h 5771463"/>
                <a:gd name="connsiteX13" fmla="*/ 10773790 w 11053791"/>
                <a:gd name="connsiteY13" fmla="*/ 4395051 h 5771463"/>
                <a:gd name="connsiteX14" fmla="*/ 8988533 w 11053791"/>
                <a:gd name="connsiteY14" fmla="*/ 3509679 h 5771463"/>
                <a:gd name="connsiteX15" fmla="*/ 6158247 w 11053791"/>
                <a:gd name="connsiteY15" fmla="*/ 2464651 h 5771463"/>
                <a:gd name="connsiteX16" fmla="*/ 3981104 w 11053791"/>
                <a:gd name="connsiteY16" fmla="*/ 1477679 h 5771463"/>
                <a:gd name="connsiteX17" fmla="*/ 1324990 w 11053791"/>
                <a:gd name="connsiteY17" fmla="*/ 490708 h 5771463"/>
                <a:gd name="connsiteX18" fmla="*/ 526704 w 11053791"/>
                <a:gd name="connsiteY18" fmla="*/ 40765 h 5771463"/>
                <a:gd name="connsiteX0" fmla="*/ 553480 w 11080567"/>
                <a:gd name="connsiteY0" fmla="*/ 40765 h 5753587"/>
                <a:gd name="connsiteX1" fmla="*/ 524452 w 11080567"/>
                <a:gd name="connsiteY1" fmla="*/ 1492193 h 5753587"/>
                <a:gd name="connsiteX2" fmla="*/ 437366 w 11080567"/>
                <a:gd name="connsiteY2" fmla="*/ 4177336 h 5753587"/>
                <a:gd name="connsiteX3" fmla="*/ 103538 w 11080567"/>
                <a:gd name="connsiteY3" fmla="*/ 5628765 h 5753587"/>
                <a:gd name="connsiteX4" fmla="*/ 234166 w 11080567"/>
                <a:gd name="connsiteY4" fmla="*/ 5715851 h 5753587"/>
                <a:gd name="connsiteX5" fmla="*/ 2164566 w 11080567"/>
                <a:gd name="connsiteY5" fmla="*/ 5614251 h 5753587"/>
                <a:gd name="connsiteX6" fmla="*/ 4777138 w 11080567"/>
                <a:gd name="connsiteY6" fmla="*/ 5686822 h 5753587"/>
                <a:gd name="connsiteX7" fmla="*/ 6199538 w 11080567"/>
                <a:gd name="connsiteY7" fmla="*/ 5527165 h 5753587"/>
                <a:gd name="connsiteX8" fmla="*/ 7926738 w 11080567"/>
                <a:gd name="connsiteY8" fmla="*/ 5585222 h 5753587"/>
                <a:gd name="connsiteX9" fmla="*/ 9755538 w 11080567"/>
                <a:gd name="connsiteY9" fmla="*/ 5425565 h 5753587"/>
                <a:gd name="connsiteX10" fmla="*/ 10524795 w 11080567"/>
                <a:gd name="connsiteY10" fmla="*/ 5469108 h 5753587"/>
                <a:gd name="connsiteX11" fmla="*/ 11032795 w 11080567"/>
                <a:gd name="connsiteY11" fmla="*/ 5251393 h 5753587"/>
                <a:gd name="connsiteX12" fmla="*/ 11032795 w 11080567"/>
                <a:gd name="connsiteY12" fmla="*/ 5149793 h 5753587"/>
                <a:gd name="connsiteX13" fmla="*/ 10800566 w 11080567"/>
                <a:gd name="connsiteY13" fmla="*/ 4395051 h 5753587"/>
                <a:gd name="connsiteX14" fmla="*/ 9015309 w 11080567"/>
                <a:gd name="connsiteY14" fmla="*/ 3509679 h 5753587"/>
                <a:gd name="connsiteX15" fmla="*/ 6185023 w 11080567"/>
                <a:gd name="connsiteY15" fmla="*/ 2464651 h 5753587"/>
                <a:gd name="connsiteX16" fmla="*/ 4007880 w 11080567"/>
                <a:gd name="connsiteY16" fmla="*/ 1477679 h 5753587"/>
                <a:gd name="connsiteX17" fmla="*/ 1351766 w 11080567"/>
                <a:gd name="connsiteY17" fmla="*/ 490708 h 5753587"/>
                <a:gd name="connsiteX18" fmla="*/ 553480 w 11080567"/>
                <a:gd name="connsiteY18" fmla="*/ 40765 h 5753587"/>
                <a:gd name="connsiteX0" fmla="*/ 459594 w 10986681"/>
                <a:gd name="connsiteY0" fmla="*/ 40765 h 5764840"/>
                <a:gd name="connsiteX1" fmla="*/ 430566 w 10986681"/>
                <a:gd name="connsiteY1" fmla="*/ 1492193 h 5764840"/>
                <a:gd name="connsiteX2" fmla="*/ 343480 w 10986681"/>
                <a:gd name="connsiteY2" fmla="*/ 4177336 h 5764840"/>
                <a:gd name="connsiteX3" fmla="*/ 9652 w 10986681"/>
                <a:gd name="connsiteY3" fmla="*/ 5628765 h 5764840"/>
                <a:gd name="connsiteX4" fmla="*/ 285423 w 10986681"/>
                <a:gd name="connsiteY4" fmla="*/ 5701336 h 5764840"/>
                <a:gd name="connsiteX5" fmla="*/ 2070680 w 10986681"/>
                <a:gd name="connsiteY5" fmla="*/ 5614251 h 5764840"/>
                <a:gd name="connsiteX6" fmla="*/ 4683252 w 10986681"/>
                <a:gd name="connsiteY6" fmla="*/ 5686822 h 5764840"/>
                <a:gd name="connsiteX7" fmla="*/ 6105652 w 10986681"/>
                <a:gd name="connsiteY7" fmla="*/ 5527165 h 5764840"/>
                <a:gd name="connsiteX8" fmla="*/ 7832852 w 10986681"/>
                <a:gd name="connsiteY8" fmla="*/ 5585222 h 5764840"/>
                <a:gd name="connsiteX9" fmla="*/ 9661652 w 10986681"/>
                <a:gd name="connsiteY9" fmla="*/ 5425565 h 5764840"/>
                <a:gd name="connsiteX10" fmla="*/ 10430909 w 10986681"/>
                <a:gd name="connsiteY10" fmla="*/ 5469108 h 5764840"/>
                <a:gd name="connsiteX11" fmla="*/ 10938909 w 10986681"/>
                <a:gd name="connsiteY11" fmla="*/ 5251393 h 5764840"/>
                <a:gd name="connsiteX12" fmla="*/ 10938909 w 10986681"/>
                <a:gd name="connsiteY12" fmla="*/ 5149793 h 5764840"/>
                <a:gd name="connsiteX13" fmla="*/ 10706680 w 10986681"/>
                <a:gd name="connsiteY13" fmla="*/ 4395051 h 5764840"/>
                <a:gd name="connsiteX14" fmla="*/ 8921423 w 10986681"/>
                <a:gd name="connsiteY14" fmla="*/ 3509679 h 5764840"/>
                <a:gd name="connsiteX15" fmla="*/ 6091137 w 10986681"/>
                <a:gd name="connsiteY15" fmla="*/ 2464651 h 5764840"/>
                <a:gd name="connsiteX16" fmla="*/ 3913994 w 10986681"/>
                <a:gd name="connsiteY16" fmla="*/ 1477679 h 5764840"/>
                <a:gd name="connsiteX17" fmla="*/ 1257880 w 10986681"/>
                <a:gd name="connsiteY17" fmla="*/ 490708 h 5764840"/>
                <a:gd name="connsiteX18" fmla="*/ 459594 w 10986681"/>
                <a:gd name="connsiteY18" fmla="*/ 40765 h 5764840"/>
                <a:gd name="connsiteX0" fmla="*/ 504477 w 11031564"/>
                <a:gd name="connsiteY0" fmla="*/ 40765 h 5764840"/>
                <a:gd name="connsiteX1" fmla="*/ 475449 w 11031564"/>
                <a:gd name="connsiteY1" fmla="*/ 1492193 h 5764840"/>
                <a:gd name="connsiteX2" fmla="*/ 388363 w 11031564"/>
                <a:gd name="connsiteY2" fmla="*/ 4177336 h 5764840"/>
                <a:gd name="connsiteX3" fmla="*/ 54535 w 11031564"/>
                <a:gd name="connsiteY3" fmla="*/ 5628765 h 5764840"/>
                <a:gd name="connsiteX4" fmla="*/ 330306 w 11031564"/>
                <a:gd name="connsiteY4" fmla="*/ 5701336 h 5764840"/>
                <a:gd name="connsiteX5" fmla="*/ 2115563 w 11031564"/>
                <a:gd name="connsiteY5" fmla="*/ 5614251 h 5764840"/>
                <a:gd name="connsiteX6" fmla="*/ 4728135 w 11031564"/>
                <a:gd name="connsiteY6" fmla="*/ 5686822 h 5764840"/>
                <a:gd name="connsiteX7" fmla="*/ 6150535 w 11031564"/>
                <a:gd name="connsiteY7" fmla="*/ 5527165 h 5764840"/>
                <a:gd name="connsiteX8" fmla="*/ 7877735 w 11031564"/>
                <a:gd name="connsiteY8" fmla="*/ 5585222 h 5764840"/>
                <a:gd name="connsiteX9" fmla="*/ 9706535 w 11031564"/>
                <a:gd name="connsiteY9" fmla="*/ 5425565 h 5764840"/>
                <a:gd name="connsiteX10" fmla="*/ 10475792 w 11031564"/>
                <a:gd name="connsiteY10" fmla="*/ 5469108 h 5764840"/>
                <a:gd name="connsiteX11" fmla="*/ 10983792 w 11031564"/>
                <a:gd name="connsiteY11" fmla="*/ 5251393 h 5764840"/>
                <a:gd name="connsiteX12" fmla="*/ 10983792 w 11031564"/>
                <a:gd name="connsiteY12" fmla="*/ 5149793 h 5764840"/>
                <a:gd name="connsiteX13" fmla="*/ 10751563 w 11031564"/>
                <a:gd name="connsiteY13" fmla="*/ 4395051 h 5764840"/>
                <a:gd name="connsiteX14" fmla="*/ 8966306 w 11031564"/>
                <a:gd name="connsiteY14" fmla="*/ 3509679 h 5764840"/>
                <a:gd name="connsiteX15" fmla="*/ 6136020 w 11031564"/>
                <a:gd name="connsiteY15" fmla="*/ 2464651 h 5764840"/>
                <a:gd name="connsiteX16" fmla="*/ 3958877 w 11031564"/>
                <a:gd name="connsiteY16" fmla="*/ 1477679 h 5764840"/>
                <a:gd name="connsiteX17" fmla="*/ 1302763 w 11031564"/>
                <a:gd name="connsiteY17" fmla="*/ 490708 h 5764840"/>
                <a:gd name="connsiteX18" fmla="*/ 504477 w 11031564"/>
                <a:gd name="connsiteY18" fmla="*/ 40765 h 5764840"/>
                <a:gd name="connsiteX0" fmla="*/ 485194 w 11012281"/>
                <a:gd name="connsiteY0" fmla="*/ 40765 h 5723121"/>
                <a:gd name="connsiteX1" fmla="*/ 456166 w 11012281"/>
                <a:gd name="connsiteY1" fmla="*/ 1492193 h 5723121"/>
                <a:gd name="connsiteX2" fmla="*/ 369080 w 11012281"/>
                <a:gd name="connsiteY2" fmla="*/ 4177336 h 5723121"/>
                <a:gd name="connsiteX3" fmla="*/ 35252 w 11012281"/>
                <a:gd name="connsiteY3" fmla="*/ 5628765 h 5723121"/>
                <a:gd name="connsiteX4" fmla="*/ 311023 w 11012281"/>
                <a:gd name="connsiteY4" fmla="*/ 5701336 h 5723121"/>
                <a:gd name="connsiteX5" fmla="*/ 2096280 w 11012281"/>
                <a:gd name="connsiteY5" fmla="*/ 5614251 h 5723121"/>
                <a:gd name="connsiteX6" fmla="*/ 4708852 w 11012281"/>
                <a:gd name="connsiteY6" fmla="*/ 5686822 h 5723121"/>
                <a:gd name="connsiteX7" fmla="*/ 6131252 w 11012281"/>
                <a:gd name="connsiteY7" fmla="*/ 5527165 h 5723121"/>
                <a:gd name="connsiteX8" fmla="*/ 7858452 w 11012281"/>
                <a:gd name="connsiteY8" fmla="*/ 5585222 h 5723121"/>
                <a:gd name="connsiteX9" fmla="*/ 9687252 w 11012281"/>
                <a:gd name="connsiteY9" fmla="*/ 5425565 h 5723121"/>
                <a:gd name="connsiteX10" fmla="*/ 10456509 w 11012281"/>
                <a:gd name="connsiteY10" fmla="*/ 5469108 h 5723121"/>
                <a:gd name="connsiteX11" fmla="*/ 10964509 w 11012281"/>
                <a:gd name="connsiteY11" fmla="*/ 5251393 h 5723121"/>
                <a:gd name="connsiteX12" fmla="*/ 10964509 w 11012281"/>
                <a:gd name="connsiteY12" fmla="*/ 5149793 h 5723121"/>
                <a:gd name="connsiteX13" fmla="*/ 10732280 w 11012281"/>
                <a:gd name="connsiteY13" fmla="*/ 4395051 h 5723121"/>
                <a:gd name="connsiteX14" fmla="*/ 8947023 w 11012281"/>
                <a:gd name="connsiteY14" fmla="*/ 3509679 h 5723121"/>
                <a:gd name="connsiteX15" fmla="*/ 6116737 w 11012281"/>
                <a:gd name="connsiteY15" fmla="*/ 2464651 h 5723121"/>
                <a:gd name="connsiteX16" fmla="*/ 3939594 w 11012281"/>
                <a:gd name="connsiteY16" fmla="*/ 1477679 h 5723121"/>
                <a:gd name="connsiteX17" fmla="*/ 1283480 w 11012281"/>
                <a:gd name="connsiteY17" fmla="*/ 490708 h 5723121"/>
                <a:gd name="connsiteX18" fmla="*/ 485194 w 11012281"/>
                <a:gd name="connsiteY18" fmla="*/ 40765 h 5723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12281" h="5723121">
                  <a:moveTo>
                    <a:pt x="485194" y="40765"/>
                  </a:moveTo>
                  <a:cubicBezTo>
                    <a:pt x="347308" y="207679"/>
                    <a:pt x="475518" y="802765"/>
                    <a:pt x="456166" y="1492193"/>
                  </a:cubicBezTo>
                  <a:cubicBezTo>
                    <a:pt x="436814" y="2181622"/>
                    <a:pt x="439232" y="3487908"/>
                    <a:pt x="369080" y="4177336"/>
                  </a:cubicBezTo>
                  <a:cubicBezTo>
                    <a:pt x="298928" y="4866764"/>
                    <a:pt x="102985" y="5476365"/>
                    <a:pt x="35252" y="5628765"/>
                  </a:cubicBezTo>
                  <a:cubicBezTo>
                    <a:pt x="-32481" y="5781165"/>
                    <a:pt x="-32482" y="5703755"/>
                    <a:pt x="311023" y="5701336"/>
                  </a:cubicBezTo>
                  <a:cubicBezTo>
                    <a:pt x="654528" y="5698917"/>
                    <a:pt x="1363309" y="5616670"/>
                    <a:pt x="2096280" y="5614251"/>
                  </a:cubicBezTo>
                  <a:cubicBezTo>
                    <a:pt x="2829251" y="5611832"/>
                    <a:pt x="4036357" y="5701336"/>
                    <a:pt x="4708852" y="5686822"/>
                  </a:cubicBezTo>
                  <a:cubicBezTo>
                    <a:pt x="5381347" y="5672308"/>
                    <a:pt x="5606319" y="5544098"/>
                    <a:pt x="6131252" y="5527165"/>
                  </a:cubicBezTo>
                  <a:cubicBezTo>
                    <a:pt x="6656185" y="5510232"/>
                    <a:pt x="7265785" y="5602155"/>
                    <a:pt x="7858452" y="5585222"/>
                  </a:cubicBezTo>
                  <a:cubicBezTo>
                    <a:pt x="8451119" y="5568289"/>
                    <a:pt x="9254243" y="5444917"/>
                    <a:pt x="9687252" y="5425565"/>
                  </a:cubicBezTo>
                  <a:cubicBezTo>
                    <a:pt x="10120262" y="5406213"/>
                    <a:pt x="10243633" y="5498137"/>
                    <a:pt x="10456509" y="5469108"/>
                  </a:cubicBezTo>
                  <a:cubicBezTo>
                    <a:pt x="10669385" y="5440079"/>
                    <a:pt x="10879842" y="5304612"/>
                    <a:pt x="10964509" y="5251393"/>
                  </a:cubicBezTo>
                  <a:cubicBezTo>
                    <a:pt x="11049176" y="5198174"/>
                    <a:pt x="11003214" y="5292517"/>
                    <a:pt x="10964509" y="5149793"/>
                  </a:cubicBezTo>
                  <a:cubicBezTo>
                    <a:pt x="10925804" y="5007069"/>
                    <a:pt x="11068528" y="4668403"/>
                    <a:pt x="10732280" y="4395051"/>
                  </a:cubicBezTo>
                  <a:cubicBezTo>
                    <a:pt x="10396032" y="4121699"/>
                    <a:pt x="9716280" y="3831412"/>
                    <a:pt x="8947023" y="3509679"/>
                  </a:cubicBezTo>
                  <a:cubicBezTo>
                    <a:pt x="8177766" y="3187946"/>
                    <a:pt x="6951309" y="2803318"/>
                    <a:pt x="6116737" y="2464651"/>
                  </a:cubicBezTo>
                  <a:cubicBezTo>
                    <a:pt x="5282165" y="2125984"/>
                    <a:pt x="4745137" y="1806670"/>
                    <a:pt x="3939594" y="1477679"/>
                  </a:cubicBezTo>
                  <a:cubicBezTo>
                    <a:pt x="3134051" y="1148689"/>
                    <a:pt x="1859213" y="722936"/>
                    <a:pt x="1283480" y="490708"/>
                  </a:cubicBezTo>
                  <a:cubicBezTo>
                    <a:pt x="707747" y="258480"/>
                    <a:pt x="623080" y="-126149"/>
                    <a:pt x="485194" y="40765"/>
                  </a:cubicBezTo>
                  <a:close/>
                </a:path>
              </a:pathLst>
            </a:cu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>
              <a:off x="660524" y="762000"/>
              <a:ext cx="10733699" cy="5702300"/>
            </a:xfrm>
            <a:custGeom>
              <a:avLst/>
              <a:gdLst>
                <a:gd name="connsiteX0" fmla="*/ 0 w 10096500"/>
                <a:gd name="connsiteY0" fmla="*/ 203200 h 5740400"/>
                <a:gd name="connsiteX1" fmla="*/ 10083800 w 10096500"/>
                <a:gd name="connsiteY1" fmla="*/ 0 h 5740400"/>
                <a:gd name="connsiteX2" fmla="*/ 10096500 w 10096500"/>
                <a:gd name="connsiteY2" fmla="*/ 5549900 h 5740400"/>
                <a:gd name="connsiteX3" fmla="*/ 9906000 w 10096500"/>
                <a:gd name="connsiteY3" fmla="*/ 5448300 h 5740400"/>
                <a:gd name="connsiteX4" fmla="*/ 9499600 w 10096500"/>
                <a:gd name="connsiteY4" fmla="*/ 5575300 h 5740400"/>
                <a:gd name="connsiteX5" fmla="*/ 9105900 w 10096500"/>
                <a:gd name="connsiteY5" fmla="*/ 5448300 h 5740400"/>
                <a:gd name="connsiteX6" fmla="*/ 8801100 w 10096500"/>
                <a:gd name="connsiteY6" fmla="*/ 5575300 h 5740400"/>
                <a:gd name="connsiteX7" fmla="*/ 8572500 w 10096500"/>
                <a:gd name="connsiteY7" fmla="*/ 5549900 h 5740400"/>
                <a:gd name="connsiteX8" fmla="*/ 8343900 w 10096500"/>
                <a:gd name="connsiteY8" fmla="*/ 5588000 h 5740400"/>
                <a:gd name="connsiteX9" fmla="*/ 8089900 w 10096500"/>
                <a:gd name="connsiteY9" fmla="*/ 5549900 h 5740400"/>
                <a:gd name="connsiteX10" fmla="*/ 7899400 w 10096500"/>
                <a:gd name="connsiteY10" fmla="*/ 5626100 h 5740400"/>
                <a:gd name="connsiteX11" fmla="*/ 7607300 w 10096500"/>
                <a:gd name="connsiteY11" fmla="*/ 5549900 h 5740400"/>
                <a:gd name="connsiteX12" fmla="*/ 7442200 w 10096500"/>
                <a:gd name="connsiteY12" fmla="*/ 5676900 h 5740400"/>
                <a:gd name="connsiteX13" fmla="*/ 7086600 w 10096500"/>
                <a:gd name="connsiteY13" fmla="*/ 5613400 h 5740400"/>
                <a:gd name="connsiteX14" fmla="*/ 6870700 w 10096500"/>
                <a:gd name="connsiteY14" fmla="*/ 5689600 h 5740400"/>
                <a:gd name="connsiteX15" fmla="*/ 6502400 w 10096500"/>
                <a:gd name="connsiteY15" fmla="*/ 5651500 h 5740400"/>
                <a:gd name="connsiteX16" fmla="*/ 6375400 w 10096500"/>
                <a:gd name="connsiteY16" fmla="*/ 5689600 h 5740400"/>
                <a:gd name="connsiteX17" fmla="*/ 6210300 w 10096500"/>
                <a:gd name="connsiteY17" fmla="*/ 5613400 h 5740400"/>
                <a:gd name="connsiteX18" fmla="*/ 6108700 w 10096500"/>
                <a:gd name="connsiteY18" fmla="*/ 5664200 h 5740400"/>
                <a:gd name="connsiteX19" fmla="*/ 5892800 w 10096500"/>
                <a:gd name="connsiteY19" fmla="*/ 5651500 h 5740400"/>
                <a:gd name="connsiteX20" fmla="*/ 5765800 w 10096500"/>
                <a:gd name="connsiteY20" fmla="*/ 5664200 h 5740400"/>
                <a:gd name="connsiteX21" fmla="*/ 5575300 w 10096500"/>
                <a:gd name="connsiteY21" fmla="*/ 5575300 h 5740400"/>
                <a:gd name="connsiteX22" fmla="*/ 5473700 w 10096500"/>
                <a:gd name="connsiteY22" fmla="*/ 5562600 h 5740400"/>
                <a:gd name="connsiteX23" fmla="*/ 5422900 w 10096500"/>
                <a:gd name="connsiteY23" fmla="*/ 5600700 h 5740400"/>
                <a:gd name="connsiteX24" fmla="*/ 5384800 w 10096500"/>
                <a:gd name="connsiteY24" fmla="*/ 5664200 h 5740400"/>
                <a:gd name="connsiteX25" fmla="*/ 5257800 w 10096500"/>
                <a:gd name="connsiteY25" fmla="*/ 5613400 h 5740400"/>
                <a:gd name="connsiteX26" fmla="*/ 5207000 w 10096500"/>
                <a:gd name="connsiteY26" fmla="*/ 5562600 h 5740400"/>
                <a:gd name="connsiteX27" fmla="*/ 5092700 w 10096500"/>
                <a:gd name="connsiteY27" fmla="*/ 5562600 h 5740400"/>
                <a:gd name="connsiteX28" fmla="*/ 5092700 w 10096500"/>
                <a:gd name="connsiteY28" fmla="*/ 5638800 h 5740400"/>
                <a:gd name="connsiteX29" fmla="*/ 4953000 w 10096500"/>
                <a:gd name="connsiteY29" fmla="*/ 5575300 h 5740400"/>
                <a:gd name="connsiteX30" fmla="*/ 4813300 w 10096500"/>
                <a:gd name="connsiteY30" fmla="*/ 5575300 h 5740400"/>
                <a:gd name="connsiteX31" fmla="*/ 4597400 w 10096500"/>
                <a:gd name="connsiteY31" fmla="*/ 5613400 h 5740400"/>
                <a:gd name="connsiteX32" fmla="*/ 4343400 w 10096500"/>
                <a:gd name="connsiteY32" fmla="*/ 5689600 h 5740400"/>
                <a:gd name="connsiteX33" fmla="*/ 4216400 w 10096500"/>
                <a:gd name="connsiteY33" fmla="*/ 5626100 h 5740400"/>
                <a:gd name="connsiteX34" fmla="*/ 3962400 w 10096500"/>
                <a:gd name="connsiteY34" fmla="*/ 5600700 h 5740400"/>
                <a:gd name="connsiteX35" fmla="*/ 3873500 w 10096500"/>
                <a:gd name="connsiteY35" fmla="*/ 5600700 h 5740400"/>
                <a:gd name="connsiteX36" fmla="*/ 3670300 w 10096500"/>
                <a:gd name="connsiteY36" fmla="*/ 5664200 h 5740400"/>
                <a:gd name="connsiteX37" fmla="*/ 3505200 w 10096500"/>
                <a:gd name="connsiteY37" fmla="*/ 5651500 h 5740400"/>
                <a:gd name="connsiteX38" fmla="*/ 3340100 w 10096500"/>
                <a:gd name="connsiteY38" fmla="*/ 5626100 h 5740400"/>
                <a:gd name="connsiteX39" fmla="*/ 3073400 w 10096500"/>
                <a:gd name="connsiteY39" fmla="*/ 5651500 h 5740400"/>
                <a:gd name="connsiteX40" fmla="*/ 2819400 w 10096500"/>
                <a:gd name="connsiteY40" fmla="*/ 5626100 h 5740400"/>
                <a:gd name="connsiteX41" fmla="*/ 2679700 w 10096500"/>
                <a:gd name="connsiteY41" fmla="*/ 5549900 h 5740400"/>
                <a:gd name="connsiteX42" fmla="*/ 2565400 w 10096500"/>
                <a:gd name="connsiteY42" fmla="*/ 5549900 h 5740400"/>
                <a:gd name="connsiteX43" fmla="*/ 2425700 w 10096500"/>
                <a:gd name="connsiteY43" fmla="*/ 5600700 h 5740400"/>
                <a:gd name="connsiteX44" fmla="*/ 2324100 w 10096500"/>
                <a:gd name="connsiteY44" fmla="*/ 5664200 h 5740400"/>
                <a:gd name="connsiteX45" fmla="*/ 2171700 w 10096500"/>
                <a:gd name="connsiteY45" fmla="*/ 5638800 h 5740400"/>
                <a:gd name="connsiteX46" fmla="*/ 2171700 w 10096500"/>
                <a:gd name="connsiteY46" fmla="*/ 5740400 h 5740400"/>
                <a:gd name="connsiteX47" fmla="*/ 2044700 w 10096500"/>
                <a:gd name="connsiteY47" fmla="*/ 5613400 h 5740400"/>
                <a:gd name="connsiteX48" fmla="*/ 1930400 w 10096500"/>
                <a:gd name="connsiteY48" fmla="*/ 5613400 h 5740400"/>
                <a:gd name="connsiteX49" fmla="*/ 1803400 w 10096500"/>
                <a:gd name="connsiteY49" fmla="*/ 5689600 h 5740400"/>
                <a:gd name="connsiteX50" fmla="*/ 1498600 w 10096500"/>
                <a:gd name="connsiteY50" fmla="*/ 5651500 h 5740400"/>
                <a:gd name="connsiteX51" fmla="*/ 1104900 w 10096500"/>
                <a:gd name="connsiteY51" fmla="*/ 5651500 h 5740400"/>
                <a:gd name="connsiteX52" fmla="*/ 711200 w 10096500"/>
                <a:gd name="connsiteY52" fmla="*/ 5638800 h 5740400"/>
                <a:gd name="connsiteX53" fmla="*/ 139700 w 10096500"/>
                <a:gd name="connsiteY53" fmla="*/ 5613400 h 5740400"/>
                <a:gd name="connsiteX54" fmla="*/ 0 w 10096500"/>
                <a:gd name="connsiteY54" fmla="*/ 203200 h 5740400"/>
                <a:gd name="connsiteX0" fmla="*/ 0 w 10096500"/>
                <a:gd name="connsiteY0" fmla="*/ 38100 h 5740400"/>
                <a:gd name="connsiteX1" fmla="*/ 10083800 w 10096500"/>
                <a:gd name="connsiteY1" fmla="*/ 0 h 5740400"/>
                <a:gd name="connsiteX2" fmla="*/ 10096500 w 10096500"/>
                <a:gd name="connsiteY2" fmla="*/ 5549900 h 5740400"/>
                <a:gd name="connsiteX3" fmla="*/ 9906000 w 10096500"/>
                <a:gd name="connsiteY3" fmla="*/ 5448300 h 5740400"/>
                <a:gd name="connsiteX4" fmla="*/ 9499600 w 10096500"/>
                <a:gd name="connsiteY4" fmla="*/ 5575300 h 5740400"/>
                <a:gd name="connsiteX5" fmla="*/ 9105900 w 10096500"/>
                <a:gd name="connsiteY5" fmla="*/ 5448300 h 5740400"/>
                <a:gd name="connsiteX6" fmla="*/ 8801100 w 10096500"/>
                <a:gd name="connsiteY6" fmla="*/ 5575300 h 5740400"/>
                <a:gd name="connsiteX7" fmla="*/ 8572500 w 10096500"/>
                <a:gd name="connsiteY7" fmla="*/ 5549900 h 5740400"/>
                <a:gd name="connsiteX8" fmla="*/ 8343900 w 10096500"/>
                <a:gd name="connsiteY8" fmla="*/ 5588000 h 5740400"/>
                <a:gd name="connsiteX9" fmla="*/ 8089900 w 10096500"/>
                <a:gd name="connsiteY9" fmla="*/ 5549900 h 5740400"/>
                <a:gd name="connsiteX10" fmla="*/ 7899400 w 10096500"/>
                <a:gd name="connsiteY10" fmla="*/ 5626100 h 5740400"/>
                <a:gd name="connsiteX11" fmla="*/ 7607300 w 10096500"/>
                <a:gd name="connsiteY11" fmla="*/ 5549900 h 5740400"/>
                <a:gd name="connsiteX12" fmla="*/ 7442200 w 10096500"/>
                <a:gd name="connsiteY12" fmla="*/ 5676900 h 5740400"/>
                <a:gd name="connsiteX13" fmla="*/ 7086600 w 10096500"/>
                <a:gd name="connsiteY13" fmla="*/ 5613400 h 5740400"/>
                <a:gd name="connsiteX14" fmla="*/ 6870700 w 10096500"/>
                <a:gd name="connsiteY14" fmla="*/ 5689600 h 5740400"/>
                <a:gd name="connsiteX15" fmla="*/ 6502400 w 10096500"/>
                <a:gd name="connsiteY15" fmla="*/ 5651500 h 5740400"/>
                <a:gd name="connsiteX16" fmla="*/ 6375400 w 10096500"/>
                <a:gd name="connsiteY16" fmla="*/ 5689600 h 5740400"/>
                <a:gd name="connsiteX17" fmla="*/ 6210300 w 10096500"/>
                <a:gd name="connsiteY17" fmla="*/ 5613400 h 5740400"/>
                <a:gd name="connsiteX18" fmla="*/ 6108700 w 10096500"/>
                <a:gd name="connsiteY18" fmla="*/ 5664200 h 5740400"/>
                <a:gd name="connsiteX19" fmla="*/ 5892800 w 10096500"/>
                <a:gd name="connsiteY19" fmla="*/ 5651500 h 5740400"/>
                <a:gd name="connsiteX20" fmla="*/ 5765800 w 10096500"/>
                <a:gd name="connsiteY20" fmla="*/ 5664200 h 5740400"/>
                <a:gd name="connsiteX21" fmla="*/ 5575300 w 10096500"/>
                <a:gd name="connsiteY21" fmla="*/ 5575300 h 5740400"/>
                <a:gd name="connsiteX22" fmla="*/ 5473700 w 10096500"/>
                <a:gd name="connsiteY22" fmla="*/ 5562600 h 5740400"/>
                <a:gd name="connsiteX23" fmla="*/ 5422900 w 10096500"/>
                <a:gd name="connsiteY23" fmla="*/ 5600700 h 5740400"/>
                <a:gd name="connsiteX24" fmla="*/ 5384800 w 10096500"/>
                <a:gd name="connsiteY24" fmla="*/ 5664200 h 5740400"/>
                <a:gd name="connsiteX25" fmla="*/ 5257800 w 10096500"/>
                <a:gd name="connsiteY25" fmla="*/ 5613400 h 5740400"/>
                <a:gd name="connsiteX26" fmla="*/ 5207000 w 10096500"/>
                <a:gd name="connsiteY26" fmla="*/ 5562600 h 5740400"/>
                <a:gd name="connsiteX27" fmla="*/ 5092700 w 10096500"/>
                <a:gd name="connsiteY27" fmla="*/ 5562600 h 5740400"/>
                <a:gd name="connsiteX28" fmla="*/ 5092700 w 10096500"/>
                <a:gd name="connsiteY28" fmla="*/ 5638800 h 5740400"/>
                <a:gd name="connsiteX29" fmla="*/ 4953000 w 10096500"/>
                <a:gd name="connsiteY29" fmla="*/ 5575300 h 5740400"/>
                <a:gd name="connsiteX30" fmla="*/ 4813300 w 10096500"/>
                <a:gd name="connsiteY30" fmla="*/ 5575300 h 5740400"/>
                <a:gd name="connsiteX31" fmla="*/ 4597400 w 10096500"/>
                <a:gd name="connsiteY31" fmla="*/ 5613400 h 5740400"/>
                <a:gd name="connsiteX32" fmla="*/ 4343400 w 10096500"/>
                <a:gd name="connsiteY32" fmla="*/ 5689600 h 5740400"/>
                <a:gd name="connsiteX33" fmla="*/ 4216400 w 10096500"/>
                <a:gd name="connsiteY33" fmla="*/ 5626100 h 5740400"/>
                <a:gd name="connsiteX34" fmla="*/ 3962400 w 10096500"/>
                <a:gd name="connsiteY34" fmla="*/ 5600700 h 5740400"/>
                <a:gd name="connsiteX35" fmla="*/ 3873500 w 10096500"/>
                <a:gd name="connsiteY35" fmla="*/ 5600700 h 5740400"/>
                <a:gd name="connsiteX36" fmla="*/ 3670300 w 10096500"/>
                <a:gd name="connsiteY36" fmla="*/ 5664200 h 5740400"/>
                <a:gd name="connsiteX37" fmla="*/ 3505200 w 10096500"/>
                <a:gd name="connsiteY37" fmla="*/ 5651500 h 5740400"/>
                <a:gd name="connsiteX38" fmla="*/ 3340100 w 10096500"/>
                <a:gd name="connsiteY38" fmla="*/ 5626100 h 5740400"/>
                <a:gd name="connsiteX39" fmla="*/ 3073400 w 10096500"/>
                <a:gd name="connsiteY39" fmla="*/ 5651500 h 5740400"/>
                <a:gd name="connsiteX40" fmla="*/ 2819400 w 10096500"/>
                <a:gd name="connsiteY40" fmla="*/ 5626100 h 5740400"/>
                <a:gd name="connsiteX41" fmla="*/ 2679700 w 10096500"/>
                <a:gd name="connsiteY41" fmla="*/ 5549900 h 5740400"/>
                <a:gd name="connsiteX42" fmla="*/ 2565400 w 10096500"/>
                <a:gd name="connsiteY42" fmla="*/ 5549900 h 5740400"/>
                <a:gd name="connsiteX43" fmla="*/ 2425700 w 10096500"/>
                <a:gd name="connsiteY43" fmla="*/ 5600700 h 5740400"/>
                <a:gd name="connsiteX44" fmla="*/ 2324100 w 10096500"/>
                <a:gd name="connsiteY44" fmla="*/ 5664200 h 5740400"/>
                <a:gd name="connsiteX45" fmla="*/ 2171700 w 10096500"/>
                <a:gd name="connsiteY45" fmla="*/ 5638800 h 5740400"/>
                <a:gd name="connsiteX46" fmla="*/ 2171700 w 10096500"/>
                <a:gd name="connsiteY46" fmla="*/ 5740400 h 5740400"/>
                <a:gd name="connsiteX47" fmla="*/ 2044700 w 10096500"/>
                <a:gd name="connsiteY47" fmla="*/ 5613400 h 5740400"/>
                <a:gd name="connsiteX48" fmla="*/ 1930400 w 10096500"/>
                <a:gd name="connsiteY48" fmla="*/ 5613400 h 5740400"/>
                <a:gd name="connsiteX49" fmla="*/ 1803400 w 10096500"/>
                <a:gd name="connsiteY49" fmla="*/ 5689600 h 5740400"/>
                <a:gd name="connsiteX50" fmla="*/ 1498600 w 10096500"/>
                <a:gd name="connsiteY50" fmla="*/ 5651500 h 5740400"/>
                <a:gd name="connsiteX51" fmla="*/ 1104900 w 10096500"/>
                <a:gd name="connsiteY51" fmla="*/ 5651500 h 5740400"/>
                <a:gd name="connsiteX52" fmla="*/ 711200 w 10096500"/>
                <a:gd name="connsiteY52" fmla="*/ 5638800 h 5740400"/>
                <a:gd name="connsiteX53" fmla="*/ 139700 w 10096500"/>
                <a:gd name="connsiteY53" fmla="*/ 5613400 h 5740400"/>
                <a:gd name="connsiteX54" fmla="*/ 0 w 10096500"/>
                <a:gd name="connsiteY54" fmla="*/ 38100 h 5740400"/>
                <a:gd name="connsiteX0" fmla="*/ 0 w 10097062"/>
                <a:gd name="connsiteY0" fmla="*/ 0 h 5702300"/>
                <a:gd name="connsiteX1" fmla="*/ 10095747 w 10097062"/>
                <a:gd name="connsiteY1" fmla="*/ 25400 h 5702300"/>
                <a:gd name="connsiteX2" fmla="*/ 10096500 w 10097062"/>
                <a:gd name="connsiteY2" fmla="*/ 5511800 h 5702300"/>
                <a:gd name="connsiteX3" fmla="*/ 9906000 w 10097062"/>
                <a:gd name="connsiteY3" fmla="*/ 5410200 h 5702300"/>
                <a:gd name="connsiteX4" fmla="*/ 9499600 w 10097062"/>
                <a:gd name="connsiteY4" fmla="*/ 5537200 h 5702300"/>
                <a:gd name="connsiteX5" fmla="*/ 9105900 w 10097062"/>
                <a:gd name="connsiteY5" fmla="*/ 5410200 h 5702300"/>
                <a:gd name="connsiteX6" fmla="*/ 8801100 w 10097062"/>
                <a:gd name="connsiteY6" fmla="*/ 5537200 h 5702300"/>
                <a:gd name="connsiteX7" fmla="*/ 8572500 w 10097062"/>
                <a:gd name="connsiteY7" fmla="*/ 5511800 h 5702300"/>
                <a:gd name="connsiteX8" fmla="*/ 8343900 w 10097062"/>
                <a:gd name="connsiteY8" fmla="*/ 5549900 h 5702300"/>
                <a:gd name="connsiteX9" fmla="*/ 8089900 w 10097062"/>
                <a:gd name="connsiteY9" fmla="*/ 5511800 h 5702300"/>
                <a:gd name="connsiteX10" fmla="*/ 7899400 w 10097062"/>
                <a:gd name="connsiteY10" fmla="*/ 5588000 h 5702300"/>
                <a:gd name="connsiteX11" fmla="*/ 7607300 w 10097062"/>
                <a:gd name="connsiteY11" fmla="*/ 5511800 h 5702300"/>
                <a:gd name="connsiteX12" fmla="*/ 7442200 w 10097062"/>
                <a:gd name="connsiteY12" fmla="*/ 5638800 h 5702300"/>
                <a:gd name="connsiteX13" fmla="*/ 7086600 w 10097062"/>
                <a:gd name="connsiteY13" fmla="*/ 5575300 h 5702300"/>
                <a:gd name="connsiteX14" fmla="*/ 6870700 w 10097062"/>
                <a:gd name="connsiteY14" fmla="*/ 5651500 h 5702300"/>
                <a:gd name="connsiteX15" fmla="*/ 6502400 w 10097062"/>
                <a:gd name="connsiteY15" fmla="*/ 5613400 h 5702300"/>
                <a:gd name="connsiteX16" fmla="*/ 6375400 w 10097062"/>
                <a:gd name="connsiteY16" fmla="*/ 5651500 h 5702300"/>
                <a:gd name="connsiteX17" fmla="*/ 6210300 w 10097062"/>
                <a:gd name="connsiteY17" fmla="*/ 5575300 h 5702300"/>
                <a:gd name="connsiteX18" fmla="*/ 6108700 w 10097062"/>
                <a:gd name="connsiteY18" fmla="*/ 5626100 h 5702300"/>
                <a:gd name="connsiteX19" fmla="*/ 5892800 w 10097062"/>
                <a:gd name="connsiteY19" fmla="*/ 5613400 h 5702300"/>
                <a:gd name="connsiteX20" fmla="*/ 5765800 w 10097062"/>
                <a:gd name="connsiteY20" fmla="*/ 5626100 h 5702300"/>
                <a:gd name="connsiteX21" fmla="*/ 5575300 w 10097062"/>
                <a:gd name="connsiteY21" fmla="*/ 5537200 h 5702300"/>
                <a:gd name="connsiteX22" fmla="*/ 5473700 w 10097062"/>
                <a:gd name="connsiteY22" fmla="*/ 5524500 h 5702300"/>
                <a:gd name="connsiteX23" fmla="*/ 5422900 w 10097062"/>
                <a:gd name="connsiteY23" fmla="*/ 5562600 h 5702300"/>
                <a:gd name="connsiteX24" fmla="*/ 5384800 w 10097062"/>
                <a:gd name="connsiteY24" fmla="*/ 5626100 h 5702300"/>
                <a:gd name="connsiteX25" fmla="*/ 5257800 w 10097062"/>
                <a:gd name="connsiteY25" fmla="*/ 5575300 h 5702300"/>
                <a:gd name="connsiteX26" fmla="*/ 5207000 w 10097062"/>
                <a:gd name="connsiteY26" fmla="*/ 5524500 h 5702300"/>
                <a:gd name="connsiteX27" fmla="*/ 5092700 w 10097062"/>
                <a:gd name="connsiteY27" fmla="*/ 5524500 h 5702300"/>
                <a:gd name="connsiteX28" fmla="*/ 5092700 w 10097062"/>
                <a:gd name="connsiteY28" fmla="*/ 5600700 h 5702300"/>
                <a:gd name="connsiteX29" fmla="*/ 4953000 w 10097062"/>
                <a:gd name="connsiteY29" fmla="*/ 5537200 h 5702300"/>
                <a:gd name="connsiteX30" fmla="*/ 4813300 w 10097062"/>
                <a:gd name="connsiteY30" fmla="*/ 5537200 h 5702300"/>
                <a:gd name="connsiteX31" fmla="*/ 4597400 w 10097062"/>
                <a:gd name="connsiteY31" fmla="*/ 5575300 h 5702300"/>
                <a:gd name="connsiteX32" fmla="*/ 4343400 w 10097062"/>
                <a:gd name="connsiteY32" fmla="*/ 5651500 h 5702300"/>
                <a:gd name="connsiteX33" fmla="*/ 4216400 w 10097062"/>
                <a:gd name="connsiteY33" fmla="*/ 5588000 h 5702300"/>
                <a:gd name="connsiteX34" fmla="*/ 3962400 w 10097062"/>
                <a:gd name="connsiteY34" fmla="*/ 5562600 h 5702300"/>
                <a:gd name="connsiteX35" fmla="*/ 3873500 w 10097062"/>
                <a:gd name="connsiteY35" fmla="*/ 5562600 h 5702300"/>
                <a:gd name="connsiteX36" fmla="*/ 3670300 w 10097062"/>
                <a:gd name="connsiteY36" fmla="*/ 5626100 h 5702300"/>
                <a:gd name="connsiteX37" fmla="*/ 3505200 w 10097062"/>
                <a:gd name="connsiteY37" fmla="*/ 5613400 h 5702300"/>
                <a:gd name="connsiteX38" fmla="*/ 3340100 w 10097062"/>
                <a:gd name="connsiteY38" fmla="*/ 5588000 h 5702300"/>
                <a:gd name="connsiteX39" fmla="*/ 3073400 w 10097062"/>
                <a:gd name="connsiteY39" fmla="*/ 5613400 h 5702300"/>
                <a:gd name="connsiteX40" fmla="*/ 2819400 w 10097062"/>
                <a:gd name="connsiteY40" fmla="*/ 5588000 h 5702300"/>
                <a:gd name="connsiteX41" fmla="*/ 2679700 w 10097062"/>
                <a:gd name="connsiteY41" fmla="*/ 5511800 h 5702300"/>
                <a:gd name="connsiteX42" fmla="*/ 2565400 w 10097062"/>
                <a:gd name="connsiteY42" fmla="*/ 5511800 h 5702300"/>
                <a:gd name="connsiteX43" fmla="*/ 2425700 w 10097062"/>
                <a:gd name="connsiteY43" fmla="*/ 5562600 h 5702300"/>
                <a:gd name="connsiteX44" fmla="*/ 2324100 w 10097062"/>
                <a:gd name="connsiteY44" fmla="*/ 5626100 h 5702300"/>
                <a:gd name="connsiteX45" fmla="*/ 2171700 w 10097062"/>
                <a:gd name="connsiteY45" fmla="*/ 5600700 h 5702300"/>
                <a:gd name="connsiteX46" fmla="*/ 2171700 w 10097062"/>
                <a:gd name="connsiteY46" fmla="*/ 5702300 h 5702300"/>
                <a:gd name="connsiteX47" fmla="*/ 2044700 w 10097062"/>
                <a:gd name="connsiteY47" fmla="*/ 5575300 h 5702300"/>
                <a:gd name="connsiteX48" fmla="*/ 1930400 w 10097062"/>
                <a:gd name="connsiteY48" fmla="*/ 5575300 h 5702300"/>
                <a:gd name="connsiteX49" fmla="*/ 1803400 w 10097062"/>
                <a:gd name="connsiteY49" fmla="*/ 5651500 h 5702300"/>
                <a:gd name="connsiteX50" fmla="*/ 1498600 w 10097062"/>
                <a:gd name="connsiteY50" fmla="*/ 5613400 h 5702300"/>
                <a:gd name="connsiteX51" fmla="*/ 1104900 w 10097062"/>
                <a:gd name="connsiteY51" fmla="*/ 5613400 h 5702300"/>
                <a:gd name="connsiteX52" fmla="*/ 711200 w 10097062"/>
                <a:gd name="connsiteY52" fmla="*/ 5600700 h 5702300"/>
                <a:gd name="connsiteX53" fmla="*/ 139700 w 10097062"/>
                <a:gd name="connsiteY53" fmla="*/ 5575300 h 5702300"/>
                <a:gd name="connsiteX54" fmla="*/ 0 w 10097062"/>
                <a:gd name="connsiteY54" fmla="*/ 0 h 5702300"/>
                <a:gd name="connsiteX0" fmla="*/ 0 w 10097062"/>
                <a:gd name="connsiteY0" fmla="*/ 0 h 5702300"/>
                <a:gd name="connsiteX1" fmla="*/ 10095747 w 10097062"/>
                <a:gd name="connsiteY1" fmla="*/ 25400 h 5702300"/>
                <a:gd name="connsiteX2" fmla="*/ 10096500 w 10097062"/>
                <a:gd name="connsiteY2" fmla="*/ 5511800 h 5702300"/>
                <a:gd name="connsiteX3" fmla="*/ 9906000 w 10097062"/>
                <a:gd name="connsiteY3" fmla="*/ 5410200 h 5702300"/>
                <a:gd name="connsiteX4" fmla="*/ 9499600 w 10097062"/>
                <a:gd name="connsiteY4" fmla="*/ 5537200 h 5702300"/>
                <a:gd name="connsiteX5" fmla="*/ 9105900 w 10097062"/>
                <a:gd name="connsiteY5" fmla="*/ 5410200 h 5702300"/>
                <a:gd name="connsiteX6" fmla="*/ 8801100 w 10097062"/>
                <a:gd name="connsiteY6" fmla="*/ 5537200 h 5702300"/>
                <a:gd name="connsiteX7" fmla="*/ 8572500 w 10097062"/>
                <a:gd name="connsiteY7" fmla="*/ 5511800 h 5702300"/>
                <a:gd name="connsiteX8" fmla="*/ 8343900 w 10097062"/>
                <a:gd name="connsiteY8" fmla="*/ 5549900 h 5702300"/>
                <a:gd name="connsiteX9" fmla="*/ 8089900 w 10097062"/>
                <a:gd name="connsiteY9" fmla="*/ 5511800 h 5702300"/>
                <a:gd name="connsiteX10" fmla="*/ 7899400 w 10097062"/>
                <a:gd name="connsiteY10" fmla="*/ 5588000 h 5702300"/>
                <a:gd name="connsiteX11" fmla="*/ 7607300 w 10097062"/>
                <a:gd name="connsiteY11" fmla="*/ 5511800 h 5702300"/>
                <a:gd name="connsiteX12" fmla="*/ 7442200 w 10097062"/>
                <a:gd name="connsiteY12" fmla="*/ 5638800 h 5702300"/>
                <a:gd name="connsiteX13" fmla="*/ 7086600 w 10097062"/>
                <a:gd name="connsiteY13" fmla="*/ 5575300 h 5702300"/>
                <a:gd name="connsiteX14" fmla="*/ 6870700 w 10097062"/>
                <a:gd name="connsiteY14" fmla="*/ 5651500 h 5702300"/>
                <a:gd name="connsiteX15" fmla="*/ 6502400 w 10097062"/>
                <a:gd name="connsiteY15" fmla="*/ 5613400 h 5702300"/>
                <a:gd name="connsiteX16" fmla="*/ 6375400 w 10097062"/>
                <a:gd name="connsiteY16" fmla="*/ 5651500 h 5702300"/>
                <a:gd name="connsiteX17" fmla="*/ 6210300 w 10097062"/>
                <a:gd name="connsiteY17" fmla="*/ 5575300 h 5702300"/>
                <a:gd name="connsiteX18" fmla="*/ 6108700 w 10097062"/>
                <a:gd name="connsiteY18" fmla="*/ 5626100 h 5702300"/>
                <a:gd name="connsiteX19" fmla="*/ 5892800 w 10097062"/>
                <a:gd name="connsiteY19" fmla="*/ 5613400 h 5702300"/>
                <a:gd name="connsiteX20" fmla="*/ 5765800 w 10097062"/>
                <a:gd name="connsiteY20" fmla="*/ 5626100 h 5702300"/>
                <a:gd name="connsiteX21" fmla="*/ 5575300 w 10097062"/>
                <a:gd name="connsiteY21" fmla="*/ 5537200 h 5702300"/>
                <a:gd name="connsiteX22" fmla="*/ 5473700 w 10097062"/>
                <a:gd name="connsiteY22" fmla="*/ 5524500 h 5702300"/>
                <a:gd name="connsiteX23" fmla="*/ 5422900 w 10097062"/>
                <a:gd name="connsiteY23" fmla="*/ 5562600 h 5702300"/>
                <a:gd name="connsiteX24" fmla="*/ 5384800 w 10097062"/>
                <a:gd name="connsiteY24" fmla="*/ 5626100 h 5702300"/>
                <a:gd name="connsiteX25" fmla="*/ 5257800 w 10097062"/>
                <a:gd name="connsiteY25" fmla="*/ 5575300 h 5702300"/>
                <a:gd name="connsiteX26" fmla="*/ 5207000 w 10097062"/>
                <a:gd name="connsiteY26" fmla="*/ 5524500 h 5702300"/>
                <a:gd name="connsiteX27" fmla="*/ 5092700 w 10097062"/>
                <a:gd name="connsiteY27" fmla="*/ 5524500 h 5702300"/>
                <a:gd name="connsiteX28" fmla="*/ 5092700 w 10097062"/>
                <a:gd name="connsiteY28" fmla="*/ 5600700 h 5702300"/>
                <a:gd name="connsiteX29" fmla="*/ 4953000 w 10097062"/>
                <a:gd name="connsiteY29" fmla="*/ 5537200 h 5702300"/>
                <a:gd name="connsiteX30" fmla="*/ 4813300 w 10097062"/>
                <a:gd name="connsiteY30" fmla="*/ 5537200 h 5702300"/>
                <a:gd name="connsiteX31" fmla="*/ 4597400 w 10097062"/>
                <a:gd name="connsiteY31" fmla="*/ 5575300 h 5702300"/>
                <a:gd name="connsiteX32" fmla="*/ 4343400 w 10097062"/>
                <a:gd name="connsiteY32" fmla="*/ 5651500 h 5702300"/>
                <a:gd name="connsiteX33" fmla="*/ 4216400 w 10097062"/>
                <a:gd name="connsiteY33" fmla="*/ 5588000 h 5702300"/>
                <a:gd name="connsiteX34" fmla="*/ 3962400 w 10097062"/>
                <a:gd name="connsiteY34" fmla="*/ 5562600 h 5702300"/>
                <a:gd name="connsiteX35" fmla="*/ 3873500 w 10097062"/>
                <a:gd name="connsiteY35" fmla="*/ 5562600 h 5702300"/>
                <a:gd name="connsiteX36" fmla="*/ 3670300 w 10097062"/>
                <a:gd name="connsiteY36" fmla="*/ 5626100 h 5702300"/>
                <a:gd name="connsiteX37" fmla="*/ 3505200 w 10097062"/>
                <a:gd name="connsiteY37" fmla="*/ 5613400 h 5702300"/>
                <a:gd name="connsiteX38" fmla="*/ 3340100 w 10097062"/>
                <a:gd name="connsiteY38" fmla="*/ 5588000 h 5702300"/>
                <a:gd name="connsiteX39" fmla="*/ 3073400 w 10097062"/>
                <a:gd name="connsiteY39" fmla="*/ 5613400 h 5702300"/>
                <a:gd name="connsiteX40" fmla="*/ 2819400 w 10097062"/>
                <a:gd name="connsiteY40" fmla="*/ 5588000 h 5702300"/>
                <a:gd name="connsiteX41" fmla="*/ 2679700 w 10097062"/>
                <a:gd name="connsiteY41" fmla="*/ 5511800 h 5702300"/>
                <a:gd name="connsiteX42" fmla="*/ 2565400 w 10097062"/>
                <a:gd name="connsiteY42" fmla="*/ 5511800 h 5702300"/>
                <a:gd name="connsiteX43" fmla="*/ 2425700 w 10097062"/>
                <a:gd name="connsiteY43" fmla="*/ 5562600 h 5702300"/>
                <a:gd name="connsiteX44" fmla="*/ 2324100 w 10097062"/>
                <a:gd name="connsiteY44" fmla="*/ 5626100 h 5702300"/>
                <a:gd name="connsiteX45" fmla="*/ 2171700 w 10097062"/>
                <a:gd name="connsiteY45" fmla="*/ 5600700 h 5702300"/>
                <a:gd name="connsiteX46" fmla="*/ 2171700 w 10097062"/>
                <a:gd name="connsiteY46" fmla="*/ 5702300 h 5702300"/>
                <a:gd name="connsiteX47" fmla="*/ 2044700 w 10097062"/>
                <a:gd name="connsiteY47" fmla="*/ 5575300 h 5702300"/>
                <a:gd name="connsiteX48" fmla="*/ 1930400 w 10097062"/>
                <a:gd name="connsiteY48" fmla="*/ 5575300 h 5702300"/>
                <a:gd name="connsiteX49" fmla="*/ 1803400 w 10097062"/>
                <a:gd name="connsiteY49" fmla="*/ 5651500 h 5702300"/>
                <a:gd name="connsiteX50" fmla="*/ 1498600 w 10097062"/>
                <a:gd name="connsiteY50" fmla="*/ 5613400 h 5702300"/>
                <a:gd name="connsiteX51" fmla="*/ 1104900 w 10097062"/>
                <a:gd name="connsiteY51" fmla="*/ 5613400 h 5702300"/>
                <a:gd name="connsiteX52" fmla="*/ 711200 w 10097062"/>
                <a:gd name="connsiteY52" fmla="*/ 5600700 h 5702300"/>
                <a:gd name="connsiteX53" fmla="*/ 139700 w 10097062"/>
                <a:gd name="connsiteY53" fmla="*/ 5575300 h 5702300"/>
                <a:gd name="connsiteX54" fmla="*/ 0 w 10097062"/>
                <a:gd name="connsiteY54" fmla="*/ 0 h 570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097062" h="5702300">
                  <a:moveTo>
                    <a:pt x="0" y="0"/>
                  </a:moveTo>
                  <a:lnTo>
                    <a:pt x="10095747" y="25400"/>
                  </a:lnTo>
                  <a:cubicBezTo>
                    <a:pt x="10099980" y="1875367"/>
                    <a:pt x="10092267" y="3661833"/>
                    <a:pt x="10096500" y="5511800"/>
                  </a:cubicBezTo>
                  <a:lnTo>
                    <a:pt x="9906000" y="5410200"/>
                  </a:lnTo>
                  <a:lnTo>
                    <a:pt x="9499600" y="5537200"/>
                  </a:lnTo>
                  <a:lnTo>
                    <a:pt x="9105900" y="5410200"/>
                  </a:lnTo>
                  <a:lnTo>
                    <a:pt x="8801100" y="5537200"/>
                  </a:lnTo>
                  <a:lnTo>
                    <a:pt x="8572500" y="5511800"/>
                  </a:lnTo>
                  <a:lnTo>
                    <a:pt x="8343900" y="5549900"/>
                  </a:lnTo>
                  <a:lnTo>
                    <a:pt x="8089900" y="5511800"/>
                  </a:lnTo>
                  <a:lnTo>
                    <a:pt x="7899400" y="5588000"/>
                  </a:lnTo>
                  <a:lnTo>
                    <a:pt x="7607300" y="5511800"/>
                  </a:lnTo>
                  <a:lnTo>
                    <a:pt x="7442200" y="5638800"/>
                  </a:lnTo>
                  <a:lnTo>
                    <a:pt x="7086600" y="5575300"/>
                  </a:lnTo>
                  <a:lnTo>
                    <a:pt x="6870700" y="5651500"/>
                  </a:lnTo>
                  <a:lnTo>
                    <a:pt x="6502400" y="5613400"/>
                  </a:lnTo>
                  <a:lnTo>
                    <a:pt x="6375400" y="5651500"/>
                  </a:lnTo>
                  <a:lnTo>
                    <a:pt x="6210300" y="5575300"/>
                  </a:lnTo>
                  <a:lnTo>
                    <a:pt x="6108700" y="5626100"/>
                  </a:lnTo>
                  <a:lnTo>
                    <a:pt x="5892800" y="5613400"/>
                  </a:lnTo>
                  <a:lnTo>
                    <a:pt x="5765800" y="5626100"/>
                  </a:lnTo>
                  <a:lnTo>
                    <a:pt x="5575300" y="5537200"/>
                  </a:lnTo>
                  <a:lnTo>
                    <a:pt x="5473700" y="5524500"/>
                  </a:lnTo>
                  <a:lnTo>
                    <a:pt x="5422900" y="5562600"/>
                  </a:lnTo>
                  <a:lnTo>
                    <a:pt x="5384800" y="5626100"/>
                  </a:lnTo>
                  <a:lnTo>
                    <a:pt x="5257800" y="5575300"/>
                  </a:lnTo>
                  <a:lnTo>
                    <a:pt x="5207000" y="5524500"/>
                  </a:lnTo>
                  <a:lnTo>
                    <a:pt x="5092700" y="5524500"/>
                  </a:lnTo>
                  <a:lnTo>
                    <a:pt x="5092700" y="5600700"/>
                  </a:lnTo>
                  <a:lnTo>
                    <a:pt x="4953000" y="5537200"/>
                  </a:lnTo>
                  <a:lnTo>
                    <a:pt x="4813300" y="5537200"/>
                  </a:lnTo>
                  <a:lnTo>
                    <a:pt x="4597400" y="5575300"/>
                  </a:lnTo>
                  <a:lnTo>
                    <a:pt x="4343400" y="5651500"/>
                  </a:lnTo>
                  <a:lnTo>
                    <a:pt x="4216400" y="5588000"/>
                  </a:lnTo>
                  <a:lnTo>
                    <a:pt x="3962400" y="5562600"/>
                  </a:lnTo>
                  <a:lnTo>
                    <a:pt x="3873500" y="5562600"/>
                  </a:lnTo>
                  <a:lnTo>
                    <a:pt x="3670300" y="5626100"/>
                  </a:lnTo>
                  <a:lnTo>
                    <a:pt x="3505200" y="5613400"/>
                  </a:lnTo>
                  <a:lnTo>
                    <a:pt x="3340100" y="5588000"/>
                  </a:lnTo>
                  <a:lnTo>
                    <a:pt x="3073400" y="5613400"/>
                  </a:lnTo>
                  <a:lnTo>
                    <a:pt x="2819400" y="5588000"/>
                  </a:lnTo>
                  <a:lnTo>
                    <a:pt x="2679700" y="5511800"/>
                  </a:lnTo>
                  <a:lnTo>
                    <a:pt x="2565400" y="5511800"/>
                  </a:lnTo>
                  <a:lnTo>
                    <a:pt x="2425700" y="5562600"/>
                  </a:lnTo>
                  <a:lnTo>
                    <a:pt x="2324100" y="5626100"/>
                  </a:lnTo>
                  <a:lnTo>
                    <a:pt x="2171700" y="5600700"/>
                  </a:lnTo>
                  <a:lnTo>
                    <a:pt x="2171700" y="5702300"/>
                  </a:lnTo>
                  <a:lnTo>
                    <a:pt x="2044700" y="5575300"/>
                  </a:lnTo>
                  <a:lnTo>
                    <a:pt x="1930400" y="5575300"/>
                  </a:lnTo>
                  <a:lnTo>
                    <a:pt x="1803400" y="5651500"/>
                  </a:lnTo>
                  <a:lnTo>
                    <a:pt x="1498600" y="5613400"/>
                  </a:lnTo>
                  <a:lnTo>
                    <a:pt x="1104900" y="5613400"/>
                  </a:lnTo>
                  <a:lnTo>
                    <a:pt x="711200" y="5600700"/>
                  </a:lnTo>
                  <a:lnTo>
                    <a:pt x="139700" y="5575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15900" y="339779"/>
              <a:ext cx="1538515" cy="1785257"/>
            </a:xfrm>
            <a:custGeom>
              <a:avLst/>
              <a:gdLst>
                <a:gd name="connsiteX0" fmla="*/ 1001486 w 1538515"/>
                <a:gd name="connsiteY0" fmla="*/ 58057 h 1785257"/>
                <a:gd name="connsiteX1" fmla="*/ 0 w 1538515"/>
                <a:gd name="connsiteY1" fmla="*/ 1422400 h 1785257"/>
                <a:gd name="connsiteX2" fmla="*/ 72572 w 1538515"/>
                <a:gd name="connsiteY2" fmla="*/ 1422400 h 1785257"/>
                <a:gd name="connsiteX3" fmla="*/ 72572 w 1538515"/>
                <a:gd name="connsiteY3" fmla="*/ 1509486 h 1785257"/>
                <a:gd name="connsiteX4" fmla="*/ 159658 w 1538515"/>
                <a:gd name="connsiteY4" fmla="*/ 1509486 h 1785257"/>
                <a:gd name="connsiteX5" fmla="*/ 261258 w 1538515"/>
                <a:gd name="connsiteY5" fmla="*/ 1640114 h 1785257"/>
                <a:gd name="connsiteX6" fmla="*/ 261258 w 1538515"/>
                <a:gd name="connsiteY6" fmla="*/ 1640114 h 1785257"/>
                <a:gd name="connsiteX7" fmla="*/ 377372 w 1538515"/>
                <a:gd name="connsiteY7" fmla="*/ 1727200 h 1785257"/>
                <a:gd name="connsiteX8" fmla="*/ 449943 w 1538515"/>
                <a:gd name="connsiteY8" fmla="*/ 1712686 h 1785257"/>
                <a:gd name="connsiteX9" fmla="*/ 508000 w 1538515"/>
                <a:gd name="connsiteY9" fmla="*/ 1785257 h 1785257"/>
                <a:gd name="connsiteX10" fmla="*/ 1538515 w 1538515"/>
                <a:gd name="connsiteY10" fmla="*/ 362857 h 1785257"/>
                <a:gd name="connsiteX11" fmla="*/ 1538515 w 1538515"/>
                <a:gd name="connsiteY11" fmla="*/ 275771 h 1785257"/>
                <a:gd name="connsiteX12" fmla="*/ 1422400 w 1538515"/>
                <a:gd name="connsiteY12" fmla="*/ 246743 h 1785257"/>
                <a:gd name="connsiteX13" fmla="*/ 1407886 w 1538515"/>
                <a:gd name="connsiteY13" fmla="*/ 116114 h 1785257"/>
                <a:gd name="connsiteX14" fmla="*/ 1291772 w 1538515"/>
                <a:gd name="connsiteY14" fmla="*/ 174171 h 1785257"/>
                <a:gd name="connsiteX15" fmla="*/ 1219200 w 1538515"/>
                <a:gd name="connsiteY15" fmla="*/ 87086 h 1785257"/>
                <a:gd name="connsiteX16" fmla="*/ 1219200 w 1538515"/>
                <a:gd name="connsiteY16" fmla="*/ 87086 h 1785257"/>
                <a:gd name="connsiteX17" fmla="*/ 1175658 w 1538515"/>
                <a:gd name="connsiteY17" fmla="*/ 116114 h 1785257"/>
                <a:gd name="connsiteX18" fmla="*/ 1117600 w 1538515"/>
                <a:gd name="connsiteY18" fmla="*/ 43543 h 1785257"/>
                <a:gd name="connsiteX19" fmla="*/ 1088572 w 1538515"/>
                <a:gd name="connsiteY19" fmla="*/ 43543 h 1785257"/>
                <a:gd name="connsiteX20" fmla="*/ 1059543 w 1538515"/>
                <a:gd name="connsiteY20" fmla="*/ 0 h 1785257"/>
                <a:gd name="connsiteX21" fmla="*/ 1001486 w 1538515"/>
                <a:gd name="connsiteY21" fmla="*/ 58057 h 178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8515" h="1785257">
                  <a:moveTo>
                    <a:pt x="1001486" y="58057"/>
                  </a:moveTo>
                  <a:lnTo>
                    <a:pt x="0" y="1422400"/>
                  </a:lnTo>
                  <a:lnTo>
                    <a:pt x="72572" y="1422400"/>
                  </a:lnTo>
                  <a:lnTo>
                    <a:pt x="72572" y="1509486"/>
                  </a:lnTo>
                  <a:lnTo>
                    <a:pt x="159658" y="1509486"/>
                  </a:lnTo>
                  <a:lnTo>
                    <a:pt x="261258" y="1640114"/>
                  </a:lnTo>
                  <a:lnTo>
                    <a:pt x="261258" y="1640114"/>
                  </a:lnTo>
                  <a:lnTo>
                    <a:pt x="377372" y="1727200"/>
                  </a:lnTo>
                  <a:lnTo>
                    <a:pt x="449943" y="1712686"/>
                  </a:lnTo>
                  <a:lnTo>
                    <a:pt x="508000" y="1785257"/>
                  </a:lnTo>
                  <a:lnTo>
                    <a:pt x="1538515" y="362857"/>
                  </a:lnTo>
                  <a:lnTo>
                    <a:pt x="1538515" y="275771"/>
                  </a:lnTo>
                  <a:lnTo>
                    <a:pt x="1422400" y="246743"/>
                  </a:lnTo>
                  <a:lnTo>
                    <a:pt x="1407886" y="116114"/>
                  </a:lnTo>
                  <a:lnTo>
                    <a:pt x="1291772" y="174171"/>
                  </a:lnTo>
                  <a:lnTo>
                    <a:pt x="1219200" y="87086"/>
                  </a:lnTo>
                  <a:lnTo>
                    <a:pt x="1219200" y="87086"/>
                  </a:lnTo>
                  <a:lnTo>
                    <a:pt x="1175658" y="116114"/>
                  </a:lnTo>
                  <a:lnTo>
                    <a:pt x="1117600" y="43543"/>
                  </a:lnTo>
                  <a:lnTo>
                    <a:pt x="1088572" y="43543"/>
                  </a:lnTo>
                  <a:lnTo>
                    <a:pt x="1059543" y="0"/>
                  </a:lnTo>
                  <a:lnTo>
                    <a:pt x="1001486" y="58057"/>
                  </a:lnTo>
                  <a:close/>
                </a:path>
              </a:pathLst>
            </a:cu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 12"/>
            <p:cNvSpPr/>
            <p:nvPr/>
          </p:nvSpPr>
          <p:spPr>
            <a:xfrm flipV="1">
              <a:off x="10318658" y="273687"/>
              <a:ext cx="1538515" cy="1785257"/>
            </a:xfrm>
            <a:custGeom>
              <a:avLst/>
              <a:gdLst>
                <a:gd name="connsiteX0" fmla="*/ 1001486 w 1538515"/>
                <a:gd name="connsiteY0" fmla="*/ 58057 h 1785257"/>
                <a:gd name="connsiteX1" fmla="*/ 0 w 1538515"/>
                <a:gd name="connsiteY1" fmla="*/ 1422400 h 1785257"/>
                <a:gd name="connsiteX2" fmla="*/ 72572 w 1538515"/>
                <a:gd name="connsiteY2" fmla="*/ 1422400 h 1785257"/>
                <a:gd name="connsiteX3" fmla="*/ 72572 w 1538515"/>
                <a:gd name="connsiteY3" fmla="*/ 1509486 h 1785257"/>
                <a:gd name="connsiteX4" fmla="*/ 159658 w 1538515"/>
                <a:gd name="connsiteY4" fmla="*/ 1509486 h 1785257"/>
                <a:gd name="connsiteX5" fmla="*/ 261258 w 1538515"/>
                <a:gd name="connsiteY5" fmla="*/ 1640114 h 1785257"/>
                <a:gd name="connsiteX6" fmla="*/ 261258 w 1538515"/>
                <a:gd name="connsiteY6" fmla="*/ 1640114 h 1785257"/>
                <a:gd name="connsiteX7" fmla="*/ 377372 w 1538515"/>
                <a:gd name="connsiteY7" fmla="*/ 1727200 h 1785257"/>
                <a:gd name="connsiteX8" fmla="*/ 449943 w 1538515"/>
                <a:gd name="connsiteY8" fmla="*/ 1712686 h 1785257"/>
                <a:gd name="connsiteX9" fmla="*/ 508000 w 1538515"/>
                <a:gd name="connsiteY9" fmla="*/ 1785257 h 1785257"/>
                <a:gd name="connsiteX10" fmla="*/ 1538515 w 1538515"/>
                <a:gd name="connsiteY10" fmla="*/ 362857 h 1785257"/>
                <a:gd name="connsiteX11" fmla="*/ 1538515 w 1538515"/>
                <a:gd name="connsiteY11" fmla="*/ 275771 h 1785257"/>
                <a:gd name="connsiteX12" fmla="*/ 1422400 w 1538515"/>
                <a:gd name="connsiteY12" fmla="*/ 246743 h 1785257"/>
                <a:gd name="connsiteX13" fmla="*/ 1407886 w 1538515"/>
                <a:gd name="connsiteY13" fmla="*/ 116114 h 1785257"/>
                <a:gd name="connsiteX14" fmla="*/ 1291772 w 1538515"/>
                <a:gd name="connsiteY14" fmla="*/ 174171 h 1785257"/>
                <a:gd name="connsiteX15" fmla="*/ 1219200 w 1538515"/>
                <a:gd name="connsiteY15" fmla="*/ 87086 h 1785257"/>
                <a:gd name="connsiteX16" fmla="*/ 1219200 w 1538515"/>
                <a:gd name="connsiteY16" fmla="*/ 87086 h 1785257"/>
                <a:gd name="connsiteX17" fmla="*/ 1175658 w 1538515"/>
                <a:gd name="connsiteY17" fmla="*/ 116114 h 1785257"/>
                <a:gd name="connsiteX18" fmla="*/ 1117600 w 1538515"/>
                <a:gd name="connsiteY18" fmla="*/ 43543 h 1785257"/>
                <a:gd name="connsiteX19" fmla="*/ 1088572 w 1538515"/>
                <a:gd name="connsiteY19" fmla="*/ 43543 h 1785257"/>
                <a:gd name="connsiteX20" fmla="*/ 1059543 w 1538515"/>
                <a:gd name="connsiteY20" fmla="*/ 0 h 1785257"/>
                <a:gd name="connsiteX21" fmla="*/ 1001486 w 1538515"/>
                <a:gd name="connsiteY21" fmla="*/ 58057 h 178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8515" h="1785257">
                  <a:moveTo>
                    <a:pt x="1001486" y="58057"/>
                  </a:moveTo>
                  <a:lnTo>
                    <a:pt x="0" y="1422400"/>
                  </a:lnTo>
                  <a:lnTo>
                    <a:pt x="72572" y="1422400"/>
                  </a:lnTo>
                  <a:lnTo>
                    <a:pt x="72572" y="1509486"/>
                  </a:lnTo>
                  <a:lnTo>
                    <a:pt x="159658" y="1509486"/>
                  </a:lnTo>
                  <a:lnTo>
                    <a:pt x="261258" y="1640114"/>
                  </a:lnTo>
                  <a:lnTo>
                    <a:pt x="261258" y="1640114"/>
                  </a:lnTo>
                  <a:lnTo>
                    <a:pt x="377372" y="1727200"/>
                  </a:lnTo>
                  <a:lnTo>
                    <a:pt x="449943" y="1712686"/>
                  </a:lnTo>
                  <a:lnTo>
                    <a:pt x="508000" y="1785257"/>
                  </a:lnTo>
                  <a:lnTo>
                    <a:pt x="1538515" y="362857"/>
                  </a:lnTo>
                  <a:lnTo>
                    <a:pt x="1538515" y="275771"/>
                  </a:lnTo>
                  <a:lnTo>
                    <a:pt x="1422400" y="246743"/>
                  </a:lnTo>
                  <a:lnTo>
                    <a:pt x="1407886" y="116114"/>
                  </a:lnTo>
                  <a:lnTo>
                    <a:pt x="1291772" y="174171"/>
                  </a:lnTo>
                  <a:lnTo>
                    <a:pt x="1219200" y="87086"/>
                  </a:lnTo>
                  <a:lnTo>
                    <a:pt x="1219200" y="87086"/>
                  </a:lnTo>
                  <a:lnTo>
                    <a:pt x="1175658" y="116114"/>
                  </a:lnTo>
                  <a:lnTo>
                    <a:pt x="1117600" y="43543"/>
                  </a:lnTo>
                  <a:lnTo>
                    <a:pt x="1088572" y="43543"/>
                  </a:lnTo>
                  <a:lnTo>
                    <a:pt x="1059543" y="0"/>
                  </a:lnTo>
                  <a:lnTo>
                    <a:pt x="1001486" y="58057"/>
                  </a:lnTo>
                  <a:close/>
                </a:path>
              </a:pathLst>
            </a:cu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173685" y="1856341"/>
            <a:ext cx="445156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err="1" smtClean="0">
                <a:solidFill>
                  <a:schemeClr val="bg2">
                    <a:lumMod val="50000"/>
                  </a:schemeClr>
                </a:solidFill>
                <a:latin typeface="남양주 고딕 B" panose="02020603020101020101" pitchFamily="18" charset="-127"/>
                <a:ea typeface="남양주 고딕 B" panose="02020603020101020101" pitchFamily="18" charset="-127"/>
              </a:rPr>
              <a:t>Lectopia</a:t>
            </a:r>
            <a:r>
              <a:rPr lang="en-US" altLang="ko-KR" sz="2000" i="1" dirty="0" smtClean="0">
                <a:solidFill>
                  <a:schemeClr val="bg2">
                    <a:lumMod val="50000"/>
                  </a:schemeClr>
                </a:solidFill>
                <a:latin typeface="남양주 고딕 B" panose="02020603020101020101" pitchFamily="18" charset="-127"/>
                <a:ea typeface="남양주 고딕 B" panose="02020603020101020101" pitchFamily="18" charset="-127"/>
              </a:rPr>
              <a:t> 16</a:t>
            </a:r>
            <a:r>
              <a:rPr lang="ko-KR" altLang="en-US" sz="2000" i="1" dirty="0" smtClean="0">
                <a:solidFill>
                  <a:schemeClr val="bg2">
                    <a:lumMod val="50000"/>
                  </a:schemeClr>
                </a:solidFill>
                <a:latin typeface="남양주 고딕 B" panose="02020603020101020101" pitchFamily="18" charset="-127"/>
                <a:ea typeface="남양주 고딕 B" panose="02020603020101020101" pitchFamily="18" charset="-127"/>
              </a:rPr>
              <a:t>기 </a:t>
            </a:r>
            <a:r>
              <a:rPr lang="ko-KR" altLang="en-US" sz="2000" i="1" dirty="0" smtClean="0">
                <a:solidFill>
                  <a:schemeClr val="bg2">
                    <a:lumMod val="50000"/>
                  </a:schemeClr>
                </a:solidFill>
                <a:latin typeface="남양주 고딕 B" panose="02020603020101020101" pitchFamily="18" charset="-127"/>
                <a:ea typeface="남양주 고딕 B" panose="02020603020101020101" pitchFamily="18" charset="-127"/>
                <a:cs typeface="조선일보명조" panose="02030304000000000000" pitchFamily="18" charset="-127"/>
              </a:rPr>
              <a:t>최종 프로젝트 </a:t>
            </a:r>
            <a:r>
              <a:rPr lang="en-US" altLang="ko-KR" sz="2000" i="1" dirty="0" smtClean="0">
                <a:solidFill>
                  <a:schemeClr val="bg2">
                    <a:lumMod val="50000"/>
                  </a:schemeClr>
                </a:solidFill>
                <a:latin typeface="남양주 고딕 B" panose="02020603020101020101" pitchFamily="18" charset="-127"/>
                <a:ea typeface="남양주 고딕 B" panose="02020603020101020101" pitchFamily="18" charset="-127"/>
                <a:cs typeface="조선일보명조" panose="02030304000000000000" pitchFamily="18" charset="-127"/>
              </a:rPr>
              <a:t>1</a:t>
            </a:r>
            <a:r>
              <a:rPr lang="ko-KR" altLang="en-US" sz="2000" i="1" dirty="0" smtClean="0">
                <a:solidFill>
                  <a:schemeClr val="bg2">
                    <a:lumMod val="50000"/>
                  </a:schemeClr>
                </a:solidFill>
                <a:latin typeface="남양주 고딕 B" panose="02020603020101020101" pitchFamily="18" charset="-127"/>
                <a:ea typeface="남양주 고딕 B" panose="02020603020101020101" pitchFamily="18" charset="-127"/>
                <a:cs typeface="조선일보명조" panose="02030304000000000000" pitchFamily="18" charset="-127"/>
              </a:rPr>
              <a:t>차 발표</a:t>
            </a:r>
            <a:endParaRPr lang="en-US" altLang="ko-KR" sz="2000" i="1" dirty="0" smtClean="0">
              <a:solidFill>
                <a:schemeClr val="bg2">
                  <a:lumMod val="50000"/>
                </a:schemeClr>
              </a:solidFill>
              <a:latin typeface="남양주 고딕 B" panose="02020603020101020101" pitchFamily="18" charset="-127"/>
              <a:ea typeface="남양주 고딕 B" panose="0202060302010102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885" y="3360792"/>
            <a:ext cx="1333085" cy="13330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2955766" y="2298626"/>
            <a:ext cx="65662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남양주 고딕 B" panose="02020603020101020101" pitchFamily="18" charset="-127"/>
                <a:ea typeface="남양주 고딕 B" panose="02020603020101020101" pitchFamily="18" charset="-127"/>
                <a:cs typeface="조선일보명조" panose="02030304000000000000" pitchFamily="18" charset="-127"/>
              </a:rPr>
              <a:t>OVER THE </a:t>
            </a:r>
            <a:r>
              <a:rPr lang="en-US" altLang="ko-KR" sz="66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남양주 고딕 B" panose="02020603020101020101" pitchFamily="18" charset="-127"/>
                <a:ea typeface="남양주 고딕 B" panose="02020603020101020101" pitchFamily="18" charset="-127"/>
                <a:cs typeface="조선일보명조" panose="02030304000000000000" pitchFamily="18" charset="-127"/>
              </a:rPr>
              <a:t>FLOW</a:t>
            </a:r>
            <a:endParaRPr lang="en-US" altLang="ko-KR" sz="66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남양주 고딕 B" panose="02020603020101020101" pitchFamily="18" charset="-127"/>
              <a:ea typeface="남양주 고딕 B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1798" y="6213539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우용화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김준성 김지우 이진구 전동훈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169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설문 조사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66894" y="1421029"/>
            <a:ext cx="7957996" cy="4246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35" b="85719"/>
          <a:stretch/>
        </p:blipFill>
        <p:spPr>
          <a:xfrm>
            <a:off x="3297082" y="1550626"/>
            <a:ext cx="7535140" cy="920970"/>
          </a:xfrm>
          <a:prstGeom prst="rect">
            <a:avLst/>
          </a:prstGeom>
        </p:spPr>
      </p:pic>
      <p:graphicFrame>
        <p:nvGraphicFramePr>
          <p:cNvPr id="20" name="차트 19"/>
          <p:cNvGraphicFramePr/>
          <p:nvPr>
            <p:extLst>
              <p:ext uri="{D42A27DB-BD31-4B8C-83A1-F6EECF244321}">
                <p14:modId xmlns:p14="http://schemas.microsoft.com/office/powerpoint/2010/main" val="1839031253"/>
              </p:ext>
            </p:extLst>
          </p:nvPr>
        </p:nvGraphicFramePr>
        <p:xfrm>
          <a:off x="4679876" y="2011111"/>
          <a:ext cx="4932031" cy="3523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1" name="그룹 20"/>
          <p:cNvGrpSpPr/>
          <p:nvPr/>
        </p:nvGrpSpPr>
        <p:grpSpPr>
          <a:xfrm>
            <a:off x="8063744" y="2434464"/>
            <a:ext cx="2284995" cy="693193"/>
            <a:chOff x="5552073" y="3488463"/>
            <a:chExt cx="911935" cy="693193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5552073" y="3494801"/>
              <a:ext cx="911935" cy="68685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570782" y="3488463"/>
              <a:ext cx="8932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기타</a:t>
              </a:r>
              <a:r>
                <a:rPr lang="en-US" altLang="ko-KR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(</a:t>
              </a:r>
              <a:r>
                <a:rPr lang="ko-KR" altLang="en-US" dirty="0" err="1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스트리밍</a:t>
              </a:r>
              <a:r>
                <a:rPr lang="ko-KR" altLang="en-US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 서비스</a:t>
              </a:r>
              <a:endParaRPr lang="en-US" altLang="ko-KR" dirty="0" smtClean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  <a:p>
              <a:r>
                <a:rPr lang="ko-KR" altLang="en-US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이용</a:t>
              </a:r>
              <a:r>
                <a:rPr lang="en-US" altLang="ko-KR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)(22%)</a:t>
              </a:r>
              <a:endParaRPr lang="ko-KR" altLang="en-US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8263028" y="4329399"/>
            <a:ext cx="2671318" cy="467753"/>
            <a:chOff x="5552072" y="3488463"/>
            <a:chExt cx="1066115" cy="467753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5552072" y="3494802"/>
              <a:ext cx="1025358" cy="4614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570782" y="3488463"/>
              <a:ext cx="10474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파일 관리의 어려움</a:t>
              </a:r>
              <a:r>
                <a:rPr lang="en-US" altLang="ko-KR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(26%)</a:t>
              </a:r>
              <a:endParaRPr lang="ko-KR" altLang="en-US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396848" y="5135032"/>
            <a:ext cx="2256141" cy="461414"/>
            <a:chOff x="5552072" y="3477549"/>
            <a:chExt cx="900419" cy="461414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5552072" y="3477549"/>
              <a:ext cx="900419" cy="4614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570782" y="3488463"/>
              <a:ext cx="881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기기 용량 부족</a:t>
              </a:r>
              <a:r>
                <a:rPr lang="en-US" altLang="ko-KR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(17%)</a:t>
              </a:r>
              <a:endParaRPr lang="ko-KR" altLang="en-US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931595" y="3883360"/>
            <a:ext cx="3106864" cy="461414"/>
            <a:chOff x="5552072" y="3477549"/>
            <a:chExt cx="1068046" cy="461414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5552072" y="3477549"/>
              <a:ext cx="1068046" cy="4614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570782" y="3488463"/>
              <a:ext cx="1048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부담스러운 이용권 요금</a:t>
              </a:r>
              <a:r>
                <a:rPr lang="en-US" altLang="ko-KR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(22%)</a:t>
              </a:r>
              <a:endParaRPr lang="ko-KR" altLang="en-US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4155397" y="2285800"/>
            <a:ext cx="2254066" cy="740174"/>
            <a:chOff x="5552072" y="3477549"/>
            <a:chExt cx="774880" cy="740174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5552072" y="3477549"/>
              <a:ext cx="774880" cy="74017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570782" y="3488463"/>
              <a:ext cx="7561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일정하지 않은</a:t>
              </a:r>
              <a:endParaRPr lang="en-US" altLang="ko-KR" dirty="0" smtClean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  <a:p>
              <a:r>
                <a:rPr lang="ko-KR" altLang="en-US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다운로드 곡 수</a:t>
              </a:r>
              <a:r>
                <a:rPr lang="en-US" altLang="ko-KR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(13%)</a:t>
              </a:r>
              <a:endParaRPr lang="ko-KR" altLang="en-US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198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Graphic spid="20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설문 조사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85" y="2625434"/>
            <a:ext cx="2438400" cy="2438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2520115"/>
            <a:ext cx="2438400" cy="2438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/>
          <p:cNvSpPr txBox="1"/>
          <p:nvPr/>
        </p:nvSpPr>
        <p:spPr>
          <a:xfrm>
            <a:off x="4385730" y="1906526"/>
            <a:ext cx="1863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용량 부족</a:t>
            </a:r>
            <a:endParaRPr lang="ko-KR" altLang="en-US" sz="24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347065" y="1906526"/>
            <a:ext cx="2984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파일 관리의 어려움</a:t>
            </a:r>
            <a:endParaRPr lang="ko-KR" altLang="en-US" sz="24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058146" y="3551609"/>
            <a:ext cx="2518757" cy="586050"/>
            <a:chOff x="3524596" y="1354975"/>
            <a:chExt cx="2518757" cy="423949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3524596" y="1354975"/>
              <a:ext cx="2518757" cy="4239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3556331" y="1354975"/>
              <a:ext cx="2146200" cy="423949"/>
            </a:xfrm>
            <a:prstGeom prst="roundRect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345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설문 조사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923521" y="3020154"/>
            <a:ext cx="2822154" cy="1725657"/>
            <a:chOff x="4470603" y="1645571"/>
            <a:chExt cx="3378751" cy="20659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0603" y="1803603"/>
              <a:ext cx="1904797" cy="190479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3356" y="1645571"/>
              <a:ext cx="2065998" cy="2065998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514532" y="4878217"/>
            <a:ext cx="5277407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ko-KR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평소에 음악 파일을 관리하던 사용자</a:t>
            </a:r>
            <a:endParaRPr lang="en-US" altLang="ko-KR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ko-KR" dirty="0" err="1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스트리밍</a:t>
            </a:r>
            <a:r>
              <a:rPr lang="ko-KR" altLang="ko-KR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서비스를 이용하는</a:t>
            </a:r>
            <a:r>
              <a:rPr lang="en-US" altLang="ko-KR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</a:t>
            </a:r>
            <a:r>
              <a:rPr lang="ko-KR" altLang="en-US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사용자</a:t>
            </a:r>
            <a:endParaRPr lang="en-US" altLang="ko-KR" dirty="0" smtClean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음악을 다운로드 </a:t>
            </a:r>
            <a:r>
              <a:rPr lang="ko-KR" altLang="en-US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받아 이용하기를 희망하는 </a:t>
            </a:r>
            <a:r>
              <a:rPr lang="ko-KR" altLang="en-US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사용자</a:t>
            </a:r>
            <a:endParaRPr lang="ko-KR" altLang="en-US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923521" y="2473516"/>
            <a:ext cx="1672231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3992041" y="2492222"/>
            <a:ext cx="16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Target</a:t>
            </a:r>
            <a:r>
              <a:rPr lang="en-US" altLang="ko-KR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</a:t>
            </a:r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선정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6652" y="1811144"/>
            <a:ext cx="7205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파일 관리</a:t>
            </a:r>
            <a:r>
              <a:rPr lang="en-US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, </a:t>
            </a:r>
            <a:r>
              <a:rPr lang="ko-KR" altLang="en-US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무료 </a:t>
            </a:r>
            <a:r>
              <a:rPr lang="ko-KR" altLang="en-US" sz="2000" dirty="0" err="1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스트리밍</a:t>
            </a:r>
            <a:r>
              <a:rPr lang="ko-KR" altLang="en-US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편리성을 제공 </a:t>
            </a:r>
            <a:r>
              <a:rPr lang="ko-KR" altLang="en-US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하고자 해당 주제 선정 </a:t>
            </a:r>
            <a:endParaRPr lang="ko-KR" altLang="en-US" sz="20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65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벤치마킹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596" y="2220967"/>
            <a:ext cx="1120923" cy="112092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291" y="2271400"/>
            <a:ext cx="980153" cy="980153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499" y="3735538"/>
            <a:ext cx="1785753" cy="109651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5"/>
          <a:stretch/>
        </p:blipFill>
        <p:spPr>
          <a:xfrm>
            <a:off x="6052927" y="3815469"/>
            <a:ext cx="2152188" cy="936654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865" y="2190182"/>
            <a:ext cx="1047844" cy="104784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616" y="2190182"/>
            <a:ext cx="1091272" cy="1091272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795" y="2190182"/>
            <a:ext cx="1142590" cy="1142590"/>
          </a:xfrm>
          <a:prstGeom prst="rect">
            <a:avLst/>
          </a:prstGeom>
        </p:spPr>
      </p:pic>
      <p:pic>
        <p:nvPicPr>
          <p:cNvPr id="34" name="그림 33" descr="화면 캡처"/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651" y="3902743"/>
            <a:ext cx="1629002" cy="762106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7027179" y="3529085"/>
            <a:ext cx="4212168" cy="1597429"/>
            <a:chOff x="6473505" y="5004707"/>
            <a:chExt cx="4212168" cy="1597429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6473505" y="5004707"/>
              <a:ext cx="4212168" cy="1597429"/>
            </a:xfrm>
            <a:prstGeom prst="roundRect">
              <a:avLst>
                <a:gd name="adj" fmla="val 1228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585293" y="5579070"/>
              <a:ext cx="398859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전세계 음악 공유 및 </a:t>
              </a:r>
              <a:r>
                <a:rPr lang="ko-KR" altLang="en-US" dirty="0" err="1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스트리밍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사이트</a:t>
              </a:r>
              <a:endParaRPr lang="en-US" altLang="ko-KR" dirty="0" smtClean="0">
                <a:solidFill>
                  <a:schemeClr val="bg2">
                    <a:lumMod val="2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  <a:p>
              <a:pPr algn="r"/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아마추어 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작곡가들의 곡  </a:t>
              </a:r>
              <a:r>
                <a:rPr lang="ko-KR" altLang="en-US" dirty="0" err="1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스트리밍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가능</a:t>
              </a:r>
              <a:endParaRPr lang="en-US" altLang="ko-KR" dirty="0" smtClean="0">
                <a:solidFill>
                  <a:schemeClr val="bg2">
                    <a:lumMod val="2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  <a:p>
              <a:pPr algn="r"/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복잡한 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UI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로 이용이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어려움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579589" y="5126514"/>
              <a:ext cx="1914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i="1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사운드 </a:t>
              </a:r>
              <a:r>
                <a:rPr lang="ko-KR" altLang="en-US" sz="2000" b="1" i="1" dirty="0" err="1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클라우드</a:t>
              </a:r>
              <a:endParaRPr lang="en-US" altLang="ko-KR" sz="2000" b="1" i="1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3090776" y="3485082"/>
            <a:ext cx="3936403" cy="1346972"/>
            <a:chOff x="6473505" y="5004708"/>
            <a:chExt cx="3936403" cy="1346972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6473505" y="5004708"/>
              <a:ext cx="3936403" cy="1346972"/>
            </a:xfrm>
            <a:prstGeom prst="roundRect">
              <a:avLst>
                <a:gd name="adj" fmla="val 1228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585293" y="5579070"/>
              <a:ext cx="37192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함께 보기 기능으로 자료 공유가 쉬움</a:t>
              </a:r>
            </a:p>
            <a:p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음악 파일 </a:t>
              </a:r>
              <a:r>
                <a:rPr lang="ko-KR" altLang="en-US" dirty="0" err="1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스트리밍을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 제공하지 않음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718284" y="5170518"/>
              <a:ext cx="1914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i="1" dirty="0" err="1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네이버</a:t>
              </a:r>
              <a:r>
                <a:rPr lang="ko-KR" altLang="en-US" sz="2000" b="1" i="1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 </a:t>
              </a:r>
              <a:r>
                <a:rPr lang="ko-KR" altLang="en-US" sz="2000" b="1" i="1" dirty="0" err="1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클라우드</a:t>
              </a:r>
              <a:endParaRPr lang="en-US" altLang="ko-KR" sz="2000" b="1" i="1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4946752" y="3517730"/>
            <a:ext cx="3936403" cy="1281676"/>
            <a:chOff x="6473505" y="5004708"/>
            <a:chExt cx="3936403" cy="1281676"/>
          </a:xfrm>
        </p:grpSpPr>
        <p:sp>
          <p:nvSpPr>
            <p:cNvPr id="47" name="모서리가 둥근 직사각형 46"/>
            <p:cNvSpPr/>
            <p:nvPr/>
          </p:nvSpPr>
          <p:spPr>
            <a:xfrm>
              <a:off x="6473505" y="5004708"/>
              <a:ext cx="3936403" cy="1281676"/>
            </a:xfrm>
            <a:prstGeom prst="roundRect">
              <a:avLst>
                <a:gd name="adj" fmla="val 1228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585293" y="5528736"/>
              <a:ext cx="34355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편리한 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UI 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및 공유 기능</a:t>
              </a:r>
            </a:p>
            <a:p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음악 </a:t>
              </a:r>
              <a:r>
                <a:rPr lang="ko-KR" altLang="en-US" dirty="0" err="1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스트리밍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 기능 제공하지 않음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624406" y="5072335"/>
              <a:ext cx="16786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i="1" dirty="0" err="1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구글</a:t>
              </a:r>
              <a:r>
                <a:rPr lang="ko-KR" altLang="en-US" sz="2000" b="1" i="1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 드라이브</a:t>
              </a:r>
              <a:endParaRPr lang="en-US" altLang="ko-KR" sz="2000" b="1" i="1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178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요구사항 정의서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568105" y="1166523"/>
            <a:ext cx="2822154" cy="1725657"/>
            <a:chOff x="4470603" y="1645571"/>
            <a:chExt cx="3378751" cy="20659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0603" y="1803603"/>
              <a:ext cx="1904797" cy="1904797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3356" y="1645571"/>
              <a:ext cx="2065998" cy="2065998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934" y="3219457"/>
            <a:ext cx="2100349" cy="210034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584" y="3356741"/>
            <a:ext cx="1825782" cy="182578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291" y="3356741"/>
            <a:ext cx="1825782" cy="182578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800" y="3136440"/>
            <a:ext cx="2266384" cy="2266384"/>
          </a:xfrm>
          <a:prstGeom prst="rect">
            <a:avLst/>
          </a:prstGeom>
        </p:spPr>
      </p:pic>
      <p:sp>
        <p:nvSpPr>
          <p:cNvPr id="7" name="십자형 6"/>
          <p:cNvSpPr/>
          <p:nvPr/>
        </p:nvSpPr>
        <p:spPr>
          <a:xfrm>
            <a:off x="7105535" y="3935368"/>
            <a:ext cx="668527" cy="668527"/>
          </a:xfrm>
          <a:prstGeom prst="plus">
            <a:avLst>
              <a:gd name="adj" fmla="val 40240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869537" y="5533785"/>
            <a:ext cx="314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Storage Streaming</a:t>
            </a:r>
            <a:endParaRPr lang="ko-KR" altLang="en-US" sz="2400" b="1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774062" y="5533785"/>
            <a:ext cx="314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Community</a:t>
            </a:r>
            <a:endParaRPr lang="ko-KR" altLang="en-US" sz="2400" b="1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787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16146E-6 L 0.12956 4.16146E-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7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16146E-6 L -0.13399 4.16146E-6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 8"/>
          <p:cNvSpPr/>
          <p:nvPr/>
        </p:nvSpPr>
        <p:spPr>
          <a:xfrm>
            <a:off x="3149055" y="810579"/>
            <a:ext cx="5892800" cy="4635530"/>
          </a:xfrm>
          <a:custGeom>
            <a:avLst/>
            <a:gdLst>
              <a:gd name="connsiteX0" fmla="*/ 2946400 w 5892800"/>
              <a:gd name="connsiteY0" fmla="*/ 0 h 4746171"/>
              <a:gd name="connsiteX1" fmla="*/ 5892800 w 5892800"/>
              <a:gd name="connsiteY1" fmla="*/ 3048000 h 4746171"/>
              <a:gd name="connsiteX2" fmla="*/ 5537186 w 5892800"/>
              <a:gd name="connsiteY2" fmla="*/ 4500858 h 4746171"/>
              <a:gd name="connsiteX3" fmla="*/ 5393122 w 5892800"/>
              <a:gd name="connsiteY3" fmla="*/ 4746171 h 4746171"/>
              <a:gd name="connsiteX4" fmla="*/ 499679 w 5892800"/>
              <a:gd name="connsiteY4" fmla="*/ 4746171 h 4746171"/>
              <a:gd name="connsiteX5" fmla="*/ 355615 w 5892800"/>
              <a:gd name="connsiteY5" fmla="*/ 4500858 h 4746171"/>
              <a:gd name="connsiteX6" fmla="*/ 0 w 5892800"/>
              <a:gd name="connsiteY6" fmla="*/ 3048000 h 4746171"/>
              <a:gd name="connsiteX7" fmla="*/ 2946400 w 5892800"/>
              <a:gd name="connsiteY7" fmla="*/ 0 h 474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92800" h="4746171">
                <a:moveTo>
                  <a:pt x="2946400" y="0"/>
                </a:moveTo>
                <a:cubicBezTo>
                  <a:pt x="4573652" y="0"/>
                  <a:pt x="5892800" y="1364636"/>
                  <a:pt x="5892800" y="3048000"/>
                </a:cubicBezTo>
                <a:cubicBezTo>
                  <a:pt x="5892800" y="3574051"/>
                  <a:pt x="5763977" y="4068977"/>
                  <a:pt x="5537186" y="4500858"/>
                </a:cubicBezTo>
                <a:lnTo>
                  <a:pt x="5393122" y="4746171"/>
                </a:lnTo>
                <a:lnTo>
                  <a:pt x="499679" y="4746171"/>
                </a:lnTo>
                <a:lnTo>
                  <a:pt x="355615" y="4500858"/>
                </a:lnTo>
                <a:cubicBezTo>
                  <a:pt x="128823" y="4068977"/>
                  <a:pt x="0" y="3574051"/>
                  <a:pt x="0" y="3048000"/>
                </a:cubicBezTo>
                <a:cubicBezTo>
                  <a:pt x="0" y="1364636"/>
                  <a:pt x="1319148" y="0"/>
                  <a:pt x="2946400" y="0"/>
                </a:cubicBezTo>
                <a:close/>
              </a:path>
            </a:pathLst>
          </a:custGeom>
          <a:solidFill>
            <a:srgbClr val="CCCC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111135" y="1597704"/>
            <a:ext cx="729884" cy="80774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011479" y="5673873"/>
            <a:ext cx="61690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USE CASE </a:t>
            </a:r>
            <a:r>
              <a:rPr lang="ko-KR" altLang="en-US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및 클래스 다이어그램</a:t>
            </a:r>
            <a:r>
              <a:rPr lang="en-US" altLang="ko-KR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</a:t>
            </a:r>
            <a:endParaRPr lang="en-US" altLang="ko-KR" sz="2000" i="1" dirty="0">
              <a:solidFill>
                <a:schemeClr val="bg1">
                  <a:lumMod val="95000"/>
                </a:schemeClr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  <a:p>
            <a:pPr algn="ctr"/>
            <a:r>
              <a:rPr lang="ko-KR" altLang="en-US" sz="4000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조선일보명조" panose="02030304000000000000" pitchFamily="18" charset="-127"/>
              </a:rPr>
              <a:t>발표자 우용화</a:t>
            </a:r>
            <a:endParaRPr lang="en-US" altLang="ko-KR" sz="4000" dirty="0">
              <a:solidFill>
                <a:srgbClr val="FFC000"/>
              </a:solidFill>
              <a:latin typeface="남양주 고딕 M" panose="02020603020101020101" pitchFamily="18" charset="-127"/>
              <a:ea typeface="남양주 고딕 M" panose="0202060302010102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55" y="691622"/>
            <a:ext cx="5912631" cy="4754487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 rot="13241653">
            <a:off x="4530651" y="2003934"/>
            <a:ext cx="2767134" cy="3167892"/>
            <a:chOff x="4949021" y="1284407"/>
            <a:chExt cx="2767134" cy="3167892"/>
          </a:xfrm>
        </p:grpSpPr>
        <p:sp>
          <p:nvSpPr>
            <p:cNvPr id="47" name="자유형 46"/>
            <p:cNvSpPr/>
            <p:nvPr/>
          </p:nvSpPr>
          <p:spPr>
            <a:xfrm>
              <a:off x="4949021" y="1284407"/>
              <a:ext cx="2767134" cy="3167892"/>
            </a:xfrm>
            <a:custGeom>
              <a:avLst/>
              <a:gdLst>
                <a:gd name="connsiteX0" fmla="*/ 1383567 w 2767134"/>
                <a:gd name="connsiteY0" fmla="*/ 0 h 3167892"/>
                <a:gd name="connsiteX1" fmla="*/ 1613287 w 2767134"/>
                <a:gd name="connsiteY1" fmla="*/ 421371 h 3167892"/>
                <a:gd name="connsiteX2" fmla="*/ 1662404 w 2767134"/>
                <a:gd name="connsiteY2" fmla="*/ 428867 h 3167892"/>
                <a:gd name="connsiteX3" fmla="*/ 2767134 w 2767134"/>
                <a:gd name="connsiteY3" fmla="*/ 1784325 h 3167892"/>
                <a:gd name="connsiteX4" fmla="*/ 1383567 w 2767134"/>
                <a:gd name="connsiteY4" fmla="*/ 3167892 h 3167892"/>
                <a:gd name="connsiteX5" fmla="*/ 0 w 2767134"/>
                <a:gd name="connsiteY5" fmla="*/ 1784325 h 3167892"/>
                <a:gd name="connsiteX6" fmla="*/ 1104730 w 2767134"/>
                <a:gd name="connsiteY6" fmla="*/ 428867 h 3167892"/>
                <a:gd name="connsiteX7" fmla="*/ 1153848 w 2767134"/>
                <a:gd name="connsiteY7" fmla="*/ 421371 h 316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7134" h="3167892">
                  <a:moveTo>
                    <a:pt x="1383567" y="0"/>
                  </a:moveTo>
                  <a:lnTo>
                    <a:pt x="1613287" y="421371"/>
                  </a:lnTo>
                  <a:lnTo>
                    <a:pt x="1662404" y="428867"/>
                  </a:lnTo>
                  <a:cubicBezTo>
                    <a:pt x="2292872" y="557880"/>
                    <a:pt x="2767134" y="1115718"/>
                    <a:pt x="2767134" y="1784325"/>
                  </a:cubicBezTo>
                  <a:cubicBezTo>
                    <a:pt x="2767134" y="2548448"/>
                    <a:pt x="2147690" y="3167892"/>
                    <a:pt x="1383567" y="3167892"/>
                  </a:cubicBezTo>
                  <a:cubicBezTo>
                    <a:pt x="619444" y="3167892"/>
                    <a:pt x="0" y="2548448"/>
                    <a:pt x="0" y="1784325"/>
                  </a:cubicBezTo>
                  <a:cubicBezTo>
                    <a:pt x="0" y="1115718"/>
                    <a:pt x="474262" y="557880"/>
                    <a:pt x="1104730" y="428867"/>
                  </a:cubicBezTo>
                  <a:lnTo>
                    <a:pt x="1153848" y="421371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76000"/>
                  </a:schemeClr>
                </a:gs>
                <a:gs pos="49000">
                  <a:schemeClr val="bg1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41300" dist="889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9193" y="2853506"/>
              <a:ext cx="1451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E7E6E6">
                      <a:lumMod val="90000"/>
                    </a:srgbClr>
                  </a:solidFill>
                  <a:effectLst>
                    <a:innerShdw blurRad="63500" dist="50800" dir="5400000">
                      <a:prstClr val="black">
                        <a:alpha val="50000"/>
                      </a:prstClr>
                    </a:innerShdw>
                  </a:effectLst>
                  <a:latin typeface="Copperplate Gothic Bold" panose="020E0705020206020404" pitchFamily="34" charset="0"/>
                </a:rPr>
                <a:t>TSOP</a:t>
              </a:r>
              <a:endParaRPr lang="ko-KR" altLang="en-US" sz="2400" dirty="0">
                <a:solidFill>
                  <a:srgbClr val="E7E6E6">
                    <a:lumMod val="90000"/>
                  </a:srgb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Copperplate Gothic Bold" panose="020E0705020206020404" pitchFamily="34" charset="0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756519" y="902623"/>
            <a:ext cx="22717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USE CASE </a:t>
            </a:r>
            <a:r>
              <a:rPr lang="ko-KR" altLang="en-US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및</a:t>
            </a:r>
            <a:endParaRPr lang="en-US" altLang="ko-KR" i="1" dirty="0" smtClean="0">
              <a:solidFill>
                <a:schemeClr val="bg1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분석 다이어그램</a:t>
            </a:r>
            <a:endParaRPr lang="ko-KR" altLang="en-US" i="1" dirty="0">
              <a:solidFill>
                <a:schemeClr val="bg1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941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-121920" y="-3628"/>
            <a:ext cx="12335688" cy="6861629"/>
            <a:chOff x="0" y="-3628"/>
            <a:chExt cx="12213768" cy="6861629"/>
          </a:xfrm>
        </p:grpSpPr>
        <p:sp>
          <p:nvSpPr>
            <p:cNvPr id="10" name="직사각형 9"/>
            <p:cNvSpPr/>
            <p:nvPr/>
          </p:nvSpPr>
          <p:spPr>
            <a:xfrm>
              <a:off x="21767" y="0"/>
              <a:ext cx="1070780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1424329" y="0"/>
              <a:ext cx="767671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0" y="6502401"/>
              <a:ext cx="12192000" cy="3556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1768" y="-3628"/>
              <a:ext cx="12192000" cy="918027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서비스 확정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27839" y="1856579"/>
            <a:ext cx="8308731" cy="4431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730" y="1924229"/>
            <a:ext cx="5750887" cy="3554650"/>
          </a:xfrm>
          <a:prstGeom prst="rect">
            <a:avLst/>
          </a:prstGeom>
        </p:spPr>
      </p:pic>
      <p:pic>
        <p:nvPicPr>
          <p:cNvPr id="18" name="그림 17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170" y="2091007"/>
            <a:ext cx="5755400" cy="4122662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2927980" y="1281403"/>
            <a:ext cx="2004505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996500" y="1281403"/>
            <a:ext cx="1848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벤치마킹 문서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9038493" y="1277724"/>
            <a:ext cx="2198078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9098476" y="1277724"/>
            <a:ext cx="2041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요구사항 정의서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30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/>
      <p:bldP spid="21" grpId="1"/>
      <p:bldP spid="22" grpId="0" animBg="1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27839" y="914400"/>
            <a:ext cx="8308731" cy="558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121920" y="-3628"/>
            <a:ext cx="12335688" cy="6861629"/>
            <a:chOff x="0" y="-3628"/>
            <a:chExt cx="12213768" cy="6861629"/>
          </a:xfrm>
        </p:grpSpPr>
        <p:sp>
          <p:nvSpPr>
            <p:cNvPr id="10" name="직사각형 9"/>
            <p:cNvSpPr/>
            <p:nvPr/>
          </p:nvSpPr>
          <p:spPr>
            <a:xfrm>
              <a:off x="21767" y="0"/>
              <a:ext cx="1070780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1424329" y="0"/>
              <a:ext cx="767671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0" y="6502401"/>
              <a:ext cx="12192000" cy="3556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1768" y="-3628"/>
              <a:ext cx="12192000" cy="918027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887" y="1031630"/>
            <a:ext cx="6856412" cy="861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2" name="그룹 21"/>
          <p:cNvGrpSpPr/>
          <p:nvPr/>
        </p:nvGrpSpPr>
        <p:grpSpPr>
          <a:xfrm>
            <a:off x="-99935" y="-1536"/>
            <a:ext cx="12335688" cy="6866793"/>
            <a:chOff x="0" y="-8792"/>
            <a:chExt cx="12213768" cy="6866793"/>
          </a:xfrm>
        </p:grpSpPr>
        <p:sp>
          <p:nvSpPr>
            <p:cNvPr id="25" name="직사각형 24"/>
            <p:cNvSpPr/>
            <p:nvPr/>
          </p:nvSpPr>
          <p:spPr>
            <a:xfrm>
              <a:off x="4357" y="-8792"/>
              <a:ext cx="1070780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1424329" y="0"/>
              <a:ext cx="767671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0" y="6502401"/>
              <a:ext cx="12192000" cy="3556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1768" y="-3628"/>
              <a:ext cx="12192000" cy="918027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서비스 확정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015244" y="5875622"/>
            <a:ext cx="1672231" cy="4707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083764" y="5894328"/>
            <a:ext cx="16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서비스 도표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516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2291E-6 -7.40741E-7 L 2.02291E-6 -0.62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-121920" y="-3628"/>
            <a:ext cx="12335688" cy="6861629"/>
            <a:chOff x="0" y="-3628"/>
            <a:chExt cx="12213768" cy="6861629"/>
          </a:xfrm>
        </p:grpSpPr>
        <p:sp>
          <p:nvSpPr>
            <p:cNvPr id="10" name="직사각형 9"/>
            <p:cNvSpPr/>
            <p:nvPr/>
          </p:nvSpPr>
          <p:spPr>
            <a:xfrm>
              <a:off x="21767" y="0"/>
              <a:ext cx="1070780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1424329" y="0"/>
              <a:ext cx="767671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0" y="6502401"/>
              <a:ext cx="12192000" cy="3556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1768" y="-3628"/>
              <a:ext cx="12192000" cy="918027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서비스 확정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27839" y="1645571"/>
            <a:ext cx="8308731" cy="4642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202706"/>
              </p:ext>
            </p:extLst>
          </p:nvPr>
        </p:nvGraphicFramePr>
        <p:xfrm>
          <a:off x="6087683" y="1843210"/>
          <a:ext cx="5017476" cy="3950914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1672492"/>
                <a:gridCol w="1672492"/>
                <a:gridCol w="1672492"/>
              </a:tblGrid>
              <a:tr h="216809">
                <a:tc rowSpan="18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2000" i="1" kern="0" dirty="0" err="1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스트리밍</a:t>
                      </a:r>
                      <a:r>
                        <a:rPr lang="ko-KR" altLang="en-US" sz="2000" i="1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서비스</a:t>
                      </a:r>
                      <a:endParaRPr lang="ko-KR" sz="2000" i="1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세부서비스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</a:t>
                      </a:r>
                      <a:endParaRPr lang="en-US" altLang="ko-KR" sz="1100" kern="0" dirty="0" smtClean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서비스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 만들기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 검색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 삭제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 조회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61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 이름 수정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8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목록에 음악 추가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 공유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 좋아요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음악서비스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음악 차트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7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7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음악 </a:t>
                      </a:r>
                      <a:r>
                        <a:rPr lang="ko-KR" altLang="en-US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좋아요 취소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좋아요 목록 조회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곡 </a:t>
                      </a:r>
                      <a:r>
                        <a:rPr lang="ko-KR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관리</a:t>
                      </a:r>
                      <a:r>
                        <a:rPr lang="en-US" altLang="ko-KR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</a:t>
                      </a:r>
                      <a:r>
                        <a:rPr lang="ko-KR" altLang="en-US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서비스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곡 업로드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곡 수정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곡 삭제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곡 조회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곡 공유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1157" marR="4115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0306"/>
              </p:ext>
            </p:extLst>
          </p:nvPr>
        </p:nvGraphicFramePr>
        <p:xfrm>
          <a:off x="2989384" y="1855179"/>
          <a:ext cx="3017484" cy="3965328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1116622"/>
                <a:gridCol w="895034"/>
                <a:gridCol w="1005828"/>
              </a:tblGrid>
              <a:tr h="440592">
                <a:tc rowSpan="8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2000" i="1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스토리지</a:t>
                      </a:r>
                      <a:r>
                        <a:rPr lang="ko-KR" sz="20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</a:t>
                      </a:r>
                      <a:r>
                        <a:rPr lang="ko-KR" sz="2000" i="1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서비스</a:t>
                      </a:r>
                      <a:endParaRPr lang="ko-KR" sz="2000" i="1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세부 서비스</a:t>
                      </a:r>
                      <a:endParaRPr lang="ko-KR" altLang="ko-KR" sz="1100" kern="100" dirty="0" smtClean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05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관리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등록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05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삭제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11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이름 수정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05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중요 파일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059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52216" marR="52216" marT="0" marB="0" anchor="ctr"/>
                </a:tc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폴더 관리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폴더 등록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05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폴더 삭제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05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폴더 조회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3" name="모서리가 둥근 직사각형 22"/>
          <p:cNvSpPr/>
          <p:nvPr/>
        </p:nvSpPr>
        <p:spPr>
          <a:xfrm>
            <a:off x="2927980" y="1029384"/>
            <a:ext cx="1672231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996500" y="1048090"/>
            <a:ext cx="16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1</a:t>
            </a:r>
            <a:r>
              <a:rPr lang="ko-KR" altLang="en-US" sz="20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차 </a:t>
            </a:r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서비스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846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-121920" y="-3628"/>
            <a:ext cx="12335688" cy="6861629"/>
            <a:chOff x="0" y="-3628"/>
            <a:chExt cx="12213768" cy="6861629"/>
          </a:xfrm>
        </p:grpSpPr>
        <p:sp>
          <p:nvSpPr>
            <p:cNvPr id="10" name="직사각형 9"/>
            <p:cNvSpPr/>
            <p:nvPr/>
          </p:nvSpPr>
          <p:spPr>
            <a:xfrm>
              <a:off x="21767" y="0"/>
              <a:ext cx="1070780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1424329" y="0"/>
              <a:ext cx="767671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0" y="6502401"/>
              <a:ext cx="12192000" cy="3556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1768" y="-3628"/>
              <a:ext cx="12192000" cy="918027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서비스 확정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27839" y="1645571"/>
            <a:ext cx="8308731" cy="4642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2927980" y="1029384"/>
            <a:ext cx="1672231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996500" y="1048090"/>
            <a:ext cx="16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2</a:t>
            </a:r>
            <a:r>
              <a:rPr lang="ko-KR" altLang="en-US" sz="20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차 </a:t>
            </a:r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서비스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731051"/>
              </p:ext>
            </p:extLst>
          </p:nvPr>
        </p:nvGraphicFramePr>
        <p:xfrm>
          <a:off x="3203106" y="1793634"/>
          <a:ext cx="4314317" cy="2637688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692958"/>
                <a:gridCol w="1232325"/>
                <a:gridCol w="1389034"/>
              </a:tblGrid>
              <a:tr h="295216">
                <a:tc rowSpan="10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2000" i="1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스토리지 서비스</a:t>
                      </a:r>
                      <a:endParaRPr lang="ko-KR" sz="2000" i="1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3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관리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</a:t>
                      </a:r>
                      <a:r>
                        <a:rPr lang="en-US" altLang="ko-KR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</a:t>
                      </a:r>
                      <a:r>
                        <a:rPr lang="ko-KR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복사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2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이름 수정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2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이동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2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검색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2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공유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2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폴더 관리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폴더 복사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2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폴더 검색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2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폴더 공유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2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폴더 이동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0208" marR="502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44769"/>
              </p:ext>
            </p:extLst>
          </p:nvPr>
        </p:nvGraphicFramePr>
        <p:xfrm>
          <a:off x="7631722" y="1774702"/>
          <a:ext cx="3366291" cy="265662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122097"/>
                <a:gridCol w="1122097"/>
                <a:gridCol w="1122097"/>
              </a:tblGrid>
              <a:tr h="265662">
                <a:tc rowSpan="10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2000" i="1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커뮤니티</a:t>
                      </a:r>
                      <a:r>
                        <a:rPr lang="en-US" altLang="ko-KR" sz="2000" i="1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</a:t>
                      </a:r>
                      <a:r>
                        <a:rPr lang="ko-KR" altLang="en-US" sz="2000" i="1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서비스</a:t>
                      </a:r>
                      <a:endParaRPr lang="ko-KR" sz="2000" i="1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662">
                <a:tc vMerge="1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rowSpan="4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댓글</a:t>
                      </a: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관리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댓글 추가</a:t>
                      </a:r>
                      <a:endParaRPr lang="ko-KR" sz="1100" kern="10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6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댓글</a:t>
                      </a: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수정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6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댓글</a:t>
                      </a: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삭제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6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댓글</a:t>
                      </a: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조회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6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게시글</a:t>
                      </a: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관리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게시글</a:t>
                      </a: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추가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6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게시글</a:t>
                      </a: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수정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6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게시글</a:t>
                      </a: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삭제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6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게시글</a:t>
                      </a: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조회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6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게시글</a:t>
                      </a: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검색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450071"/>
              </p:ext>
            </p:extLst>
          </p:nvPr>
        </p:nvGraphicFramePr>
        <p:xfrm>
          <a:off x="3629545" y="4808377"/>
          <a:ext cx="6938808" cy="1214715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302940"/>
                <a:gridCol w="1433146"/>
                <a:gridCol w="2468020"/>
                <a:gridCol w="1734702"/>
              </a:tblGrid>
              <a:tr h="157824">
                <a:tc rowSpan="4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2000" i="1" kern="100" dirty="0" err="1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스트리밍</a:t>
                      </a:r>
                      <a:r>
                        <a:rPr lang="ko-KR" altLang="en-US" sz="2000" kern="10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</a:t>
                      </a:r>
                      <a:r>
                        <a:rPr lang="ko-KR" altLang="en-US" sz="2000" i="1" kern="10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서비스</a:t>
                      </a:r>
                      <a:endParaRPr lang="ko-KR" sz="2000" i="1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6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재생목록 서비스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음악 재생 목록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목록에 음악 삭제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63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재생 목록 순서 변경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32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smtClean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음악서비스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음악 추천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음악 추천</a:t>
                      </a:r>
                      <a:endParaRPr lang="ko-KR" sz="1100" kern="100" dirty="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923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 8"/>
          <p:cNvSpPr/>
          <p:nvPr/>
        </p:nvSpPr>
        <p:spPr>
          <a:xfrm>
            <a:off x="3149055" y="810579"/>
            <a:ext cx="5892800" cy="4635530"/>
          </a:xfrm>
          <a:custGeom>
            <a:avLst/>
            <a:gdLst>
              <a:gd name="connsiteX0" fmla="*/ 2946400 w 5892800"/>
              <a:gd name="connsiteY0" fmla="*/ 0 h 4746171"/>
              <a:gd name="connsiteX1" fmla="*/ 5892800 w 5892800"/>
              <a:gd name="connsiteY1" fmla="*/ 3048000 h 4746171"/>
              <a:gd name="connsiteX2" fmla="*/ 5537186 w 5892800"/>
              <a:gd name="connsiteY2" fmla="*/ 4500858 h 4746171"/>
              <a:gd name="connsiteX3" fmla="*/ 5393122 w 5892800"/>
              <a:gd name="connsiteY3" fmla="*/ 4746171 h 4746171"/>
              <a:gd name="connsiteX4" fmla="*/ 499679 w 5892800"/>
              <a:gd name="connsiteY4" fmla="*/ 4746171 h 4746171"/>
              <a:gd name="connsiteX5" fmla="*/ 355615 w 5892800"/>
              <a:gd name="connsiteY5" fmla="*/ 4500858 h 4746171"/>
              <a:gd name="connsiteX6" fmla="*/ 0 w 5892800"/>
              <a:gd name="connsiteY6" fmla="*/ 3048000 h 4746171"/>
              <a:gd name="connsiteX7" fmla="*/ 2946400 w 5892800"/>
              <a:gd name="connsiteY7" fmla="*/ 0 h 474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92800" h="4746171">
                <a:moveTo>
                  <a:pt x="2946400" y="0"/>
                </a:moveTo>
                <a:cubicBezTo>
                  <a:pt x="4573652" y="0"/>
                  <a:pt x="5892800" y="1364636"/>
                  <a:pt x="5892800" y="3048000"/>
                </a:cubicBezTo>
                <a:cubicBezTo>
                  <a:pt x="5892800" y="3574051"/>
                  <a:pt x="5763977" y="4068977"/>
                  <a:pt x="5537186" y="4500858"/>
                </a:cubicBezTo>
                <a:lnTo>
                  <a:pt x="5393122" y="4746171"/>
                </a:lnTo>
                <a:lnTo>
                  <a:pt x="499679" y="4746171"/>
                </a:lnTo>
                <a:lnTo>
                  <a:pt x="355615" y="4500858"/>
                </a:lnTo>
                <a:cubicBezTo>
                  <a:pt x="128823" y="4068977"/>
                  <a:pt x="0" y="3574051"/>
                  <a:pt x="0" y="3048000"/>
                </a:cubicBezTo>
                <a:cubicBezTo>
                  <a:pt x="0" y="1364636"/>
                  <a:pt x="1319148" y="0"/>
                  <a:pt x="2946400" y="0"/>
                </a:cubicBezTo>
                <a:close/>
              </a:path>
            </a:pathLst>
          </a:custGeom>
          <a:solidFill>
            <a:srgbClr val="CCCC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345015" y="3130128"/>
            <a:ext cx="952305" cy="88613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011479" y="5673873"/>
            <a:ext cx="61690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팀 소개 및 주제 선정</a:t>
            </a:r>
            <a:r>
              <a:rPr lang="en-US" altLang="ko-KR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</a:t>
            </a:r>
          </a:p>
          <a:p>
            <a:pPr algn="ctr"/>
            <a:r>
              <a:rPr lang="ko-KR" altLang="en-US" sz="4000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조선일보명조" panose="02030304000000000000" pitchFamily="18" charset="-127"/>
              </a:rPr>
              <a:t>발표자 김준성</a:t>
            </a:r>
            <a:endParaRPr lang="en-US" altLang="ko-KR" sz="4000" dirty="0">
              <a:solidFill>
                <a:srgbClr val="FFC000"/>
              </a:solidFill>
              <a:latin typeface="남양주 고딕 M" panose="02020603020101020101" pitchFamily="18" charset="-127"/>
              <a:ea typeface="남양주 고딕 M" panose="0202060302010102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55" y="691622"/>
            <a:ext cx="5912631" cy="4754487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 rot="10800000">
            <a:off x="4515449" y="1989248"/>
            <a:ext cx="2767134" cy="3167892"/>
            <a:chOff x="4949021" y="1284407"/>
            <a:chExt cx="2767134" cy="3167892"/>
          </a:xfrm>
        </p:grpSpPr>
        <p:sp>
          <p:nvSpPr>
            <p:cNvPr id="47" name="자유형 46"/>
            <p:cNvSpPr/>
            <p:nvPr/>
          </p:nvSpPr>
          <p:spPr>
            <a:xfrm>
              <a:off x="4949021" y="1284407"/>
              <a:ext cx="2767134" cy="3167892"/>
            </a:xfrm>
            <a:custGeom>
              <a:avLst/>
              <a:gdLst>
                <a:gd name="connsiteX0" fmla="*/ 1383567 w 2767134"/>
                <a:gd name="connsiteY0" fmla="*/ 0 h 3167892"/>
                <a:gd name="connsiteX1" fmla="*/ 1613287 w 2767134"/>
                <a:gd name="connsiteY1" fmla="*/ 421371 h 3167892"/>
                <a:gd name="connsiteX2" fmla="*/ 1662404 w 2767134"/>
                <a:gd name="connsiteY2" fmla="*/ 428867 h 3167892"/>
                <a:gd name="connsiteX3" fmla="*/ 2767134 w 2767134"/>
                <a:gd name="connsiteY3" fmla="*/ 1784325 h 3167892"/>
                <a:gd name="connsiteX4" fmla="*/ 1383567 w 2767134"/>
                <a:gd name="connsiteY4" fmla="*/ 3167892 h 3167892"/>
                <a:gd name="connsiteX5" fmla="*/ 0 w 2767134"/>
                <a:gd name="connsiteY5" fmla="*/ 1784325 h 3167892"/>
                <a:gd name="connsiteX6" fmla="*/ 1104730 w 2767134"/>
                <a:gd name="connsiteY6" fmla="*/ 428867 h 3167892"/>
                <a:gd name="connsiteX7" fmla="*/ 1153848 w 2767134"/>
                <a:gd name="connsiteY7" fmla="*/ 421371 h 316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7134" h="3167892">
                  <a:moveTo>
                    <a:pt x="1383567" y="0"/>
                  </a:moveTo>
                  <a:lnTo>
                    <a:pt x="1613287" y="421371"/>
                  </a:lnTo>
                  <a:lnTo>
                    <a:pt x="1662404" y="428867"/>
                  </a:lnTo>
                  <a:cubicBezTo>
                    <a:pt x="2292872" y="557880"/>
                    <a:pt x="2767134" y="1115718"/>
                    <a:pt x="2767134" y="1784325"/>
                  </a:cubicBezTo>
                  <a:cubicBezTo>
                    <a:pt x="2767134" y="2548448"/>
                    <a:pt x="2147690" y="3167892"/>
                    <a:pt x="1383567" y="3167892"/>
                  </a:cubicBezTo>
                  <a:cubicBezTo>
                    <a:pt x="619444" y="3167892"/>
                    <a:pt x="0" y="2548448"/>
                    <a:pt x="0" y="1784325"/>
                  </a:cubicBezTo>
                  <a:cubicBezTo>
                    <a:pt x="0" y="1115718"/>
                    <a:pt x="474262" y="557880"/>
                    <a:pt x="1104730" y="428867"/>
                  </a:cubicBezTo>
                  <a:lnTo>
                    <a:pt x="1153848" y="421371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76000"/>
                  </a:schemeClr>
                </a:gs>
                <a:gs pos="49000">
                  <a:schemeClr val="bg1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41300" dist="889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9193" y="2853506"/>
              <a:ext cx="1451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E7E6E6">
                      <a:lumMod val="90000"/>
                    </a:srgbClr>
                  </a:solidFill>
                  <a:effectLst>
                    <a:innerShdw blurRad="63500" dist="50800" dir="5400000">
                      <a:prstClr val="black">
                        <a:alpha val="50000"/>
                      </a:prstClr>
                    </a:innerShdw>
                  </a:effectLst>
                  <a:latin typeface="Copperplate Gothic Bold" panose="020E0705020206020404" pitchFamily="34" charset="0"/>
                </a:rPr>
                <a:t>TSOP</a:t>
              </a:r>
              <a:endParaRPr lang="ko-KR" altLang="en-US" sz="2400" dirty="0">
                <a:solidFill>
                  <a:srgbClr val="E7E6E6">
                    <a:lumMod val="90000"/>
                  </a:srgb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Copperplate Gothic Bold" panose="020E0705020206020404" pitchFamily="34" charset="0"/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806950" y="3258961"/>
            <a:ext cx="2271766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팀 소개 및</a:t>
            </a:r>
            <a:r>
              <a:rPr lang="en-US" altLang="ko-KR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</a:t>
            </a:r>
            <a:r>
              <a:rPr lang="ko-KR" altLang="en-US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주제 선정</a:t>
            </a:r>
            <a:endParaRPr lang="ko-KR" altLang="en-US" i="1" dirty="0">
              <a:solidFill>
                <a:schemeClr val="bg1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65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USE CASE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다이어그램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927839" y="1046285"/>
            <a:ext cx="8308731" cy="5336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179" y="1435579"/>
            <a:ext cx="7032552" cy="4239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472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USE CASE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다이어그램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927839" y="1041031"/>
            <a:ext cx="8308731" cy="5342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097" y="914400"/>
            <a:ext cx="7902209" cy="55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324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-121920" y="0"/>
            <a:ext cx="12335688" cy="6861629"/>
            <a:chOff x="0" y="-3628"/>
            <a:chExt cx="12213768" cy="6861629"/>
          </a:xfrm>
        </p:grpSpPr>
        <p:sp>
          <p:nvSpPr>
            <p:cNvPr id="10" name="직사각형 9"/>
            <p:cNvSpPr/>
            <p:nvPr/>
          </p:nvSpPr>
          <p:spPr>
            <a:xfrm>
              <a:off x="21767" y="0"/>
              <a:ext cx="1070780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1424329" y="0"/>
              <a:ext cx="767671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0" y="6502401"/>
              <a:ext cx="12192000" cy="3556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1768" y="-3628"/>
              <a:ext cx="12192000" cy="918027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서비스 확정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27839" y="1645571"/>
            <a:ext cx="8308731" cy="4642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2927980" y="1029384"/>
            <a:ext cx="2110012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996499" y="1048090"/>
            <a:ext cx="2454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서비스 우선순위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62" b="6902"/>
          <a:stretch/>
        </p:blipFill>
        <p:spPr bwMode="auto">
          <a:xfrm>
            <a:off x="4657847" y="1728057"/>
            <a:ext cx="4472192" cy="4382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669739" y="6000242"/>
            <a:ext cx="44840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"/>
              </a:lnSpc>
            </a:pPr>
            <a:r>
              <a:rPr lang="en-US" altLang="ko-KR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.</a:t>
            </a:r>
          </a:p>
          <a:p>
            <a:pPr>
              <a:lnSpc>
                <a:spcPct val="30000"/>
              </a:lnSpc>
            </a:pPr>
            <a:r>
              <a:rPr lang="en-US" altLang="ko-KR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.</a:t>
            </a:r>
          </a:p>
          <a:p>
            <a:pPr>
              <a:lnSpc>
                <a:spcPct val="30000"/>
              </a:lnSpc>
            </a:pPr>
            <a:r>
              <a:rPr lang="en-US" altLang="ko-KR" i="1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.</a:t>
            </a:r>
            <a:endParaRPr lang="ko-KR" altLang="en-US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736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USE CASE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정의서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927839" y="1055077"/>
            <a:ext cx="8308731" cy="5233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824" y="1125413"/>
            <a:ext cx="6808788" cy="5447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802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USE CASE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정의서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927980" y="4774222"/>
            <a:ext cx="8308590" cy="74734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093211" y="4983531"/>
            <a:ext cx="5822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사용자는 파일 업로드를 요청한다</a:t>
            </a:r>
            <a:r>
              <a:rPr lang="en-US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.</a:t>
            </a:r>
            <a:endParaRPr lang="ko-KR" altLang="ko-KR" sz="20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927839" y="1011115"/>
            <a:ext cx="8308731" cy="365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896" y="2477173"/>
            <a:ext cx="1094757" cy="1094757"/>
          </a:xfrm>
          <a:prstGeom prst="rect">
            <a:avLst/>
          </a:prstGeom>
        </p:spPr>
      </p:pic>
      <p:sp>
        <p:nvSpPr>
          <p:cNvPr id="3" name="위쪽 화살표 2"/>
          <p:cNvSpPr/>
          <p:nvPr/>
        </p:nvSpPr>
        <p:spPr>
          <a:xfrm rot="19777285">
            <a:off x="8739553" y="3916254"/>
            <a:ext cx="386862" cy="393121"/>
          </a:xfrm>
          <a:prstGeom prst="upArrow">
            <a:avLst>
              <a:gd name="adj1" fmla="val 19231"/>
              <a:gd name="adj2" fmla="val 6789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397727"/>
              </p:ext>
            </p:extLst>
          </p:nvPr>
        </p:nvGraphicFramePr>
        <p:xfrm>
          <a:off x="3093210" y="1090988"/>
          <a:ext cx="7949927" cy="6848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4481"/>
                <a:gridCol w="1689436"/>
                <a:gridCol w="960287"/>
                <a:gridCol w="1325241"/>
                <a:gridCol w="1325241"/>
                <a:gridCol w="1325241"/>
              </a:tblGrid>
              <a:tr h="0"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유즈케이스 정의서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(UC001)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시스템명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over the flow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작성일자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2018. 07. 10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페이지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1/2</a:t>
                      </a:r>
                      <a:endParaRPr lang="ko-KR" sz="1400" kern="10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Use Case </a:t>
                      </a: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명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업로드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작성자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우용화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183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3866E-6 1.48148E-6 L -0.14775 -0.153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94" y="-7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USE CASE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정의서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927839" y="993531"/>
            <a:ext cx="8308731" cy="3675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927980" y="4774222"/>
            <a:ext cx="8308590" cy="101990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093211" y="4983531"/>
            <a:ext cx="7932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시스템은 업로드 할 로컬 파일 목록을 파일명</a:t>
            </a:r>
            <a:r>
              <a:rPr lang="en-US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(</a:t>
            </a:r>
            <a:r>
              <a:rPr lang="ko-KR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또는 크기</a:t>
            </a:r>
            <a:r>
              <a:rPr lang="en-US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) </a:t>
            </a:r>
            <a:r>
              <a:rPr lang="ko-KR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순으로 정렬하여 제공한다</a:t>
            </a:r>
            <a:r>
              <a:rPr lang="en-US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. </a:t>
            </a:r>
            <a:r>
              <a:rPr lang="ko-KR" altLang="ko-KR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사용자는 </a:t>
            </a:r>
            <a:r>
              <a:rPr lang="ko-KR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업로드 할 로컬 파일을 선택한다</a:t>
            </a:r>
            <a:r>
              <a:rPr lang="en-US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. </a:t>
            </a:r>
            <a:endParaRPr lang="ko-KR" altLang="ko-KR" sz="20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164" y="1847080"/>
            <a:ext cx="5231675" cy="284729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위쪽 화살표 2"/>
          <p:cNvSpPr/>
          <p:nvPr/>
        </p:nvSpPr>
        <p:spPr>
          <a:xfrm rot="19777285">
            <a:off x="8739553" y="4162430"/>
            <a:ext cx="386862" cy="393121"/>
          </a:xfrm>
          <a:prstGeom prst="upArrow">
            <a:avLst>
              <a:gd name="adj1" fmla="val 19231"/>
              <a:gd name="adj2" fmla="val 6789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074825"/>
              </p:ext>
            </p:extLst>
          </p:nvPr>
        </p:nvGraphicFramePr>
        <p:xfrm>
          <a:off x="3093210" y="1090988"/>
          <a:ext cx="7949927" cy="6848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4481"/>
                <a:gridCol w="1689436"/>
                <a:gridCol w="960287"/>
                <a:gridCol w="1325241"/>
                <a:gridCol w="1325241"/>
                <a:gridCol w="1325241"/>
              </a:tblGrid>
              <a:tr h="0"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유즈케이스 정의서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(UC001)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시스템명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over the flow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작성일자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2018. 07. 10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페이지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1/2</a:t>
                      </a:r>
                      <a:endParaRPr lang="ko-KR" sz="1400" kern="10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Use Case </a:t>
                      </a: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명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업로드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작성자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우용화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54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3866E-6 1.48148E-6 L -0.23496 -0.2050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55" y="-1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USE CASE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정의서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927839" y="984738"/>
            <a:ext cx="8308731" cy="36839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927980" y="4774222"/>
            <a:ext cx="8308590" cy="8264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093211" y="4983531"/>
            <a:ext cx="7932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서버는 로컬 파일로부터 원격 파일 정보</a:t>
            </a:r>
            <a:r>
              <a:rPr lang="en-US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(N-1)</a:t>
            </a:r>
            <a:r>
              <a:rPr lang="ko-KR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를 생성한 뒤 </a:t>
            </a:r>
            <a:r>
              <a:rPr lang="ko-KR" altLang="ko-KR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저장한다</a:t>
            </a:r>
            <a:r>
              <a:rPr lang="en-US" altLang="ko-KR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.</a:t>
            </a:r>
            <a:endParaRPr lang="ko-KR" altLang="ko-KR" sz="20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4598377" y="2655532"/>
            <a:ext cx="4826977" cy="4217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633548" y="2672337"/>
            <a:ext cx="4791806" cy="404951"/>
          </a:xfrm>
          <a:prstGeom prst="round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489654" y="3139071"/>
            <a:ext cx="1231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저장 중</a:t>
            </a:r>
            <a:r>
              <a:rPr lang="en-US" altLang="ko-KR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남양주 고딕 M" panose="02020603020101020101" pitchFamily="18" charset="-127"/>
                <a:ea typeface="남양주 고딕 M" panose="02020603020101020101" pitchFamily="18" charset="-127"/>
              </a:rPr>
              <a:t>…</a:t>
            </a:r>
            <a:endParaRPr lang="ko-KR" altLang="ko-KR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05338" y="3168072"/>
            <a:ext cx="1400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저장 완료</a:t>
            </a:r>
            <a:r>
              <a:rPr lang="en-US" altLang="ko-KR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남양주 고딕 M" panose="02020603020101020101" pitchFamily="18" charset="-127"/>
                <a:ea typeface="남양주 고딕 M" panose="02020603020101020101" pitchFamily="18" charset="-127"/>
              </a:rPr>
              <a:t>!</a:t>
            </a:r>
            <a:endParaRPr lang="ko-KR" altLang="ko-KR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5700432" y="4366940"/>
            <a:ext cx="5433506" cy="580129"/>
            <a:chOff x="678157" y="4974739"/>
            <a:chExt cx="5433506" cy="580129"/>
          </a:xfr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모서리가 둥근 직사각형 20"/>
            <p:cNvSpPr/>
            <p:nvPr/>
          </p:nvSpPr>
          <p:spPr>
            <a:xfrm>
              <a:off x="678157" y="4974739"/>
              <a:ext cx="5433506" cy="58012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78157" y="4983531"/>
              <a:ext cx="536908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N-1</a:t>
              </a:r>
              <a:r>
                <a:rPr lang="en-US" altLang="ko-KR" sz="1400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.(</a:t>
              </a:r>
              <a:r>
                <a:rPr lang="ko-KR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원격 파일 정보</a:t>
              </a:r>
              <a:r>
                <a:rPr lang="en-US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): </a:t>
              </a:r>
              <a:r>
                <a:rPr lang="ko-KR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파일 이름</a:t>
              </a:r>
              <a:r>
                <a:rPr lang="en-US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(</a:t>
              </a:r>
              <a:r>
                <a:rPr lang="ko-KR" altLang="ko-KR" sz="1400" dirty="0" err="1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확장자</a:t>
              </a:r>
              <a:r>
                <a:rPr lang="ko-KR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 포함</a:t>
              </a:r>
              <a:r>
                <a:rPr lang="en-US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), </a:t>
              </a:r>
              <a:r>
                <a:rPr lang="ko-KR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사용자 아이디</a:t>
              </a:r>
              <a:r>
                <a:rPr lang="en-US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, </a:t>
              </a:r>
              <a:r>
                <a:rPr lang="ko-KR" altLang="ko-KR" sz="1400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사용자</a:t>
              </a:r>
              <a:endParaRPr lang="en-US" altLang="ko-KR" sz="14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  <a:p>
              <a:r>
                <a:rPr lang="ko-KR" altLang="ko-KR" sz="1400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닉네임</a:t>
              </a:r>
              <a:r>
                <a:rPr lang="en-US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, </a:t>
              </a:r>
              <a:r>
                <a:rPr lang="ko-KR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스토리지 내의 가상 경로</a:t>
              </a:r>
              <a:r>
                <a:rPr lang="en-US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, </a:t>
              </a:r>
              <a:r>
                <a:rPr lang="ko-KR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업로드 날짜</a:t>
              </a:r>
              <a:r>
                <a:rPr lang="en-US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, </a:t>
              </a:r>
              <a:r>
                <a:rPr lang="ko-KR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파일 크기</a:t>
              </a:r>
              <a:r>
                <a:rPr lang="en-US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, </a:t>
              </a:r>
              <a:r>
                <a:rPr lang="ko-KR" altLang="ko-KR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재생 </a:t>
              </a:r>
              <a:r>
                <a:rPr lang="ko-KR" altLang="ko-KR" sz="1400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시간</a:t>
              </a:r>
              <a:endParaRPr lang="ko-KR" altLang="ko-KR" sz="1400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074825"/>
              </p:ext>
            </p:extLst>
          </p:nvPr>
        </p:nvGraphicFramePr>
        <p:xfrm>
          <a:off x="3093210" y="1090988"/>
          <a:ext cx="7949927" cy="6848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4481"/>
                <a:gridCol w="1689436"/>
                <a:gridCol w="960287"/>
                <a:gridCol w="1325241"/>
                <a:gridCol w="1325241"/>
                <a:gridCol w="1325241"/>
              </a:tblGrid>
              <a:tr h="0"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유즈케이스 정의서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(UC001)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시스템명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over the flow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작성일자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2018. 07. 10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페이지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1/2</a:t>
                      </a:r>
                      <a:endParaRPr lang="ko-KR" sz="1400" kern="100"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Use Case </a:t>
                      </a: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명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파일 업로드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작성자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tx1"/>
                          </a:solidFill>
                          <a:effectLst/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우용화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남양주 고딕 M" panose="02020603020101020101" pitchFamily="18" charset="-127"/>
                        <a:ea typeface="남양주 고딕 M" panose="02020603020101020101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39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분석 다이어그램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927839" y="1645571"/>
            <a:ext cx="8308731" cy="4642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927980" y="1029384"/>
            <a:ext cx="1573682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996499" y="1048090"/>
            <a:ext cx="1505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1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스토리보드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383" y="1808932"/>
            <a:ext cx="7720304" cy="436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서비스 확정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다이어그램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USE CASE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정의서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분석 다이어그램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분석 다이어그램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927839" y="1645571"/>
            <a:ext cx="8308731" cy="4642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949" y="1645571"/>
            <a:ext cx="6408712" cy="4295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2927980" y="1029384"/>
            <a:ext cx="2110012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96499" y="1048090"/>
            <a:ext cx="2454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분석</a:t>
            </a:r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다이어그램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179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 8"/>
          <p:cNvSpPr/>
          <p:nvPr/>
        </p:nvSpPr>
        <p:spPr>
          <a:xfrm>
            <a:off x="3149055" y="810579"/>
            <a:ext cx="5892800" cy="4635530"/>
          </a:xfrm>
          <a:custGeom>
            <a:avLst/>
            <a:gdLst>
              <a:gd name="connsiteX0" fmla="*/ 2946400 w 5892800"/>
              <a:gd name="connsiteY0" fmla="*/ 0 h 4746171"/>
              <a:gd name="connsiteX1" fmla="*/ 5892800 w 5892800"/>
              <a:gd name="connsiteY1" fmla="*/ 3048000 h 4746171"/>
              <a:gd name="connsiteX2" fmla="*/ 5537186 w 5892800"/>
              <a:gd name="connsiteY2" fmla="*/ 4500858 h 4746171"/>
              <a:gd name="connsiteX3" fmla="*/ 5393122 w 5892800"/>
              <a:gd name="connsiteY3" fmla="*/ 4746171 h 4746171"/>
              <a:gd name="connsiteX4" fmla="*/ 499679 w 5892800"/>
              <a:gd name="connsiteY4" fmla="*/ 4746171 h 4746171"/>
              <a:gd name="connsiteX5" fmla="*/ 355615 w 5892800"/>
              <a:gd name="connsiteY5" fmla="*/ 4500858 h 4746171"/>
              <a:gd name="connsiteX6" fmla="*/ 0 w 5892800"/>
              <a:gd name="connsiteY6" fmla="*/ 3048000 h 4746171"/>
              <a:gd name="connsiteX7" fmla="*/ 2946400 w 5892800"/>
              <a:gd name="connsiteY7" fmla="*/ 0 h 474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92800" h="4746171">
                <a:moveTo>
                  <a:pt x="2946400" y="0"/>
                </a:moveTo>
                <a:cubicBezTo>
                  <a:pt x="4573652" y="0"/>
                  <a:pt x="5892800" y="1364636"/>
                  <a:pt x="5892800" y="3048000"/>
                </a:cubicBezTo>
                <a:cubicBezTo>
                  <a:pt x="5892800" y="3574051"/>
                  <a:pt x="5763977" y="4068977"/>
                  <a:pt x="5537186" y="4500858"/>
                </a:cubicBezTo>
                <a:lnTo>
                  <a:pt x="5393122" y="4746171"/>
                </a:lnTo>
                <a:lnTo>
                  <a:pt x="499679" y="4746171"/>
                </a:lnTo>
                <a:lnTo>
                  <a:pt x="355615" y="4500858"/>
                </a:lnTo>
                <a:cubicBezTo>
                  <a:pt x="128823" y="4068977"/>
                  <a:pt x="0" y="3574051"/>
                  <a:pt x="0" y="3048000"/>
                </a:cubicBezTo>
                <a:cubicBezTo>
                  <a:pt x="0" y="1364636"/>
                  <a:pt x="1319148" y="0"/>
                  <a:pt x="2946400" y="0"/>
                </a:cubicBezTo>
                <a:close/>
              </a:path>
            </a:pathLst>
          </a:custGeom>
          <a:solidFill>
            <a:srgbClr val="CCCC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730513" y="897487"/>
            <a:ext cx="729884" cy="88613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011479" y="5673873"/>
            <a:ext cx="61690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Front-end, Back-end </a:t>
            </a:r>
            <a:r>
              <a:rPr lang="ko-KR" altLang="en-US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설계</a:t>
            </a:r>
            <a:r>
              <a:rPr lang="en-US" altLang="ko-KR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</a:t>
            </a:r>
          </a:p>
          <a:p>
            <a:pPr algn="ctr"/>
            <a:r>
              <a:rPr lang="ko-KR" altLang="en-US" sz="4000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조선일보명조" panose="02030304000000000000" pitchFamily="18" charset="-127"/>
              </a:rPr>
              <a:t>발표자 이진</a:t>
            </a:r>
            <a:r>
              <a:rPr lang="ko-KR" altLang="en-US" sz="4000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조선일보명조" panose="02030304000000000000" pitchFamily="18" charset="-127"/>
              </a:rPr>
              <a:t>구</a:t>
            </a:r>
            <a:endParaRPr lang="en-US" altLang="ko-KR" sz="4000" dirty="0">
              <a:solidFill>
                <a:srgbClr val="FFC000"/>
              </a:solidFill>
              <a:latin typeface="남양주 고딕 M" panose="02020603020101020101" pitchFamily="18" charset="-127"/>
              <a:ea typeface="남양주 고딕 M" panose="0202060302010102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55" y="691622"/>
            <a:ext cx="5912631" cy="4754487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 rot="16200000">
            <a:off x="4558622" y="1850647"/>
            <a:ext cx="2767134" cy="3167892"/>
            <a:chOff x="4949021" y="1284407"/>
            <a:chExt cx="2767134" cy="3167892"/>
          </a:xfrm>
        </p:grpSpPr>
        <p:sp>
          <p:nvSpPr>
            <p:cNvPr id="47" name="자유형 46"/>
            <p:cNvSpPr/>
            <p:nvPr/>
          </p:nvSpPr>
          <p:spPr>
            <a:xfrm>
              <a:off x="4949021" y="1284407"/>
              <a:ext cx="2767134" cy="3167892"/>
            </a:xfrm>
            <a:custGeom>
              <a:avLst/>
              <a:gdLst>
                <a:gd name="connsiteX0" fmla="*/ 1383567 w 2767134"/>
                <a:gd name="connsiteY0" fmla="*/ 0 h 3167892"/>
                <a:gd name="connsiteX1" fmla="*/ 1613287 w 2767134"/>
                <a:gd name="connsiteY1" fmla="*/ 421371 h 3167892"/>
                <a:gd name="connsiteX2" fmla="*/ 1662404 w 2767134"/>
                <a:gd name="connsiteY2" fmla="*/ 428867 h 3167892"/>
                <a:gd name="connsiteX3" fmla="*/ 2767134 w 2767134"/>
                <a:gd name="connsiteY3" fmla="*/ 1784325 h 3167892"/>
                <a:gd name="connsiteX4" fmla="*/ 1383567 w 2767134"/>
                <a:gd name="connsiteY4" fmla="*/ 3167892 h 3167892"/>
                <a:gd name="connsiteX5" fmla="*/ 0 w 2767134"/>
                <a:gd name="connsiteY5" fmla="*/ 1784325 h 3167892"/>
                <a:gd name="connsiteX6" fmla="*/ 1104730 w 2767134"/>
                <a:gd name="connsiteY6" fmla="*/ 428867 h 3167892"/>
                <a:gd name="connsiteX7" fmla="*/ 1153848 w 2767134"/>
                <a:gd name="connsiteY7" fmla="*/ 421371 h 316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7134" h="3167892">
                  <a:moveTo>
                    <a:pt x="1383567" y="0"/>
                  </a:moveTo>
                  <a:lnTo>
                    <a:pt x="1613287" y="421371"/>
                  </a:lnTo>
                  <a:lnTo>
                    <a:pt x="1662404" y="428867"/>
                  </a:lnTo>
                  <a:cubicBezTo>
                    <a:pt x="2292872" y="557880"/>
                    <a:pt x="2767134" y="1115718"/>
                    <a:pt x="2767134" y="1784325"/>
                  </a:cubicBezTo>
                  <a:cubicBezTo>
                    <a:pt x="2767134" y="2548448"/>
                    <a:pt x="2147690" y="3167892"/>
                    <a:pt x="1383567" y="3167892"/>
                  </a:cubicBezTo>
                  <a:cubicBezTo>
                    <a:pt x="619444" y="3167892"/>
                    <a:pt x="0" y="2548448"/>
                    <a:pt x="0" y="1784325"/>
                  </a:cubicBezTo>
                  <a:cubicBezTo>
                    <a:pt x="0" y="1115718"/>
                    <a:pt x="474262" y="557880"/>
                    <a:pt x="1104730" y="428867"/>
                  </a:cubicBezTo>
                  <a:lnTo>
                    <a:pt x="1153848" y="421371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76000"/>
                  </a:schemeClr>
                </a:gs>
                <a:gs pos="49000">
                  <a:schemeClr val="bg1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41300" dist="889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9193" y="2853506"/>
              <a:ext cx="1451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E7E6E6">
                      <a:lumMod val="90000"/>
                    </a:srgbClr>
                  </a:solidFill>
                  <a:effectLst>
                    <a:innerShdw blurRad="63500" dist="50800" dir="5400000">
                      <a:prstClr val="black">
                        <a:alpha val="50000"/>
                      </a:prstClr>
                    </a:innerShdw>
                  </a:effectLst>
                  <a:latin typeface="Copperplate Gothic Bold" panose="020E0705020206020404" pitchFamily="34" charset="0"/>
                </a:rPr>
                <a:t>TSOP</a:t>
              </a:r>
              <a:endParaRPr lang="ko-KR" altLang="en-US" sz="2400" dirty="0">
                <a:solidFill>
                  <a:srgbClr val="E7E6E6">
                    <a:lumMod val="90000"/>
                  </a:srgb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Copperplate Gothic Bold" panose="020E0705020206020404" pitchFamily="34" charset="0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5927342" y="-25843"/>
            <a:ext cx="22717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Front-end</a:t>
            </a:r>
          </a:p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Back-end </a:t>
            </a:r>
            <a:r>
              <a:rPr lang="ko-KR" altLang="en-US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설계</a:t>
            </a:r>
            <a:endParaRPr lang="ko-KR" altLang="en-US" i="1" dirty="0">
              <a:solidFill>
                <a:schemeClr val="bg1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621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914400" y="914400"/>
            <a:ext cx="10509930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940" y="1722940"/>
            <a:ext cx="3412120" cy="34121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11285" y="3126085"/>
            <a:ext cx="1459181" cy="14591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459" y="1512370"/>
            <a:ext cx="2107253" cy="21072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31599" y="3313186"/>
            <a:ext cx="1459181" cy="14591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4497069" y="2565998"/>
            <a:ext cx="1459181" cy="14591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직사각형 28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TSOP</a:t>
            </a: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팀 소개</a:t>
            </a:r>
            <a:endParaRPr lang="en-US" altLang="ko-KR" sz="2000" b="1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6992" y="2767281"/>
            <a:ext cx="36485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 smtClean="0">
                <a:latin typeface="Copperplate Gothic Bold" panose="020E0705020206020404" pitchFamily="34" charset="0"/>
              </a:rPr>
              <a:t>TSOP</a:t>
            </a:r>
            <a:endParaRPr lang="ko-KR" altLang="en-US" sz="8000" dirty="0">
              <a:latin typeface="Copperplate Gothic Bold" panose="020E07050202060204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6432" y="5135060"/>
            <a:ext cx="3004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dirty="0" smtClean="0">
                <a:latin typeface="남양주 고딕 B" panose="02020603020101020101" pitchFamily="18" charset="-127"/>
                <a:ea typeface="남양주 고딕 B" panose="02020603020101020101" pitchFamily="18" charset="-127"/>
              </a:rPr>
              <a:t>T</a:t>
            </a:r>
            <a:r>
              <a:rPr lang="en-US" altLang="ko-KR" sz="4000" i="1" dirty="0" smtClean="0">
                <a:latin typeface="남양주 고딕 B" panose="02020603020101020101" pitchFamily="18" charset="-127"/>
                <a:ea typeface="남양주 고딕 B" panose="02020603020101020101" pitchFamily="18" charset="-127"/>
              </a:rPr>
              <a:t>hree </a:t>
            </a:r>
            <a:r>
              <a:rPr lang="en-US" altLang="ko-KR" sz="4000" b="1" i="1" dirty="0" smtClean="0">
                <a:latin typeface="남양주 고딕 B" panose="02020603020101020101" pitchFamily="18" charset="-127"/>
                <a:ea typeface="남양주 고딕 B" panose="02020603020101020101" pitchFamily="18" charset="-127"/>
              </a:rPr>
              <a:t>S</a:t>
            </a:r>
            <a:r>
              <a:rPr lang="en-US" altLang="ko-KR" sz="4000" i="1" dirty="0" smtClean="0">
                <a:latin typeface="남양주 고딕 B" panose="02020603020101020101" pitchFamily="18" charset="-127"/>
                <a:ea typeface="남양주 고딕 B" panose="02020603020101020101" pitchFamily="18" charset="-127"/>
              </a:rPr>
              <a:t>tep,</a:t>
            </a:r>
            <a:endParaRPr lang="ko-KR" altLang="en-US" sz="4000" i="1" dirty="0">
              <a:latin typeface="남양주 고딕 B" panose="02020603020101020101" pitchFamily="18" charset="-127"/>
              <a:ea typeface="남양주 고딕 B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99876" y="5135060"/>
            <a:ext cx="3004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dirty="0" smtClean="0">
                <a:latin typeface="남양주 고딕 B" panose="02020603020101020101" pitchFamily="18" charset="-127"/>
                <a:ea typeface="남양주 고딕 B" panose="02020603020101020101" pitchFamily="18" charset="-127"/>
              </a:rPr>
              <a:t>O</a:t>
            </a:r>
            <a:r>
              <a:rPr lang="en-US" altLang="ko-KR" sz="4000" i="1" dirty="0" smtClean="0">
                <a:latin typeface="남양주 고딕 B" panose="02020603020101020101" pitchFamily="18" charset="-127"/>
                <a:ea typeface="남양주 고딕 B" panose="02020603020101020101" pitchFamily="18" charset="-127"/>
              </a:rPr>
              <a:t>ne </a:t>
            </a:r>
            <a:r>
              <a:rPr lang="en-US" altLang="ko-KR" sz="4000" b="1" i="1" dirty="0" smtClean="0">
                <a:latin typeface="남양주 고딕 B" panose="02020603020101020101" pitchFamily="18" charset="-127"/>
                <a:ea typeface="남양주 고딕 B" panose="02020603020101020101" pitchFamily="18" charset="-127"/>
              </a:rPr>
              <a:t>P</a:t>
            </a:r>
            <a:r>
              <a:rPr lang="en-US" altLang="ko-KR" sz="4000" i="1" dirty="0" smtClean="0">
                <a:latin typeface="남양주 고딕 B" panose="02020603020101020101" pitchFamily="18" charset="-127"/>
                <a:ea typeface="남양주 고딕 B" panose="02020603020101020101" pitchFamily="18" charset="-127"/>
              </a:rPr>
              <a:t>lay!</a:t>
            </a:r>
            <a:endParaRPr lang="ko-KR" altLang="en-US" sz="4000" i="1" dirty="0">
              <a:latin typeface="남양주 고딕 B" panose="02020603020101020101" pitchFamily="18" charset="-127"/>
              <a:ea typeface="남양주 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659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테이블 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grpSp>
        <p:nvGrpSpPr>
          <p:cNvPr id="102" name="그룹 101"/>
          <p:cNvGrpSpPr/>
          <p:nvPr/>
        </p:nvGrpSpPr>
        <p:grpSpPr>
          <a:xfrm>
            <a:off x="2996500" y="1205081"/>
            <a:ext cx="8241346" cy="5031931"/>
            <a:chOff x="2996500" y="1205081"/>
            <a:chExt cx="8241346" cy="5031931"/>
          </a:xfrm>
        </p:grpSpPr>
        <p:sp>
          <p:nvSpPr>
            <p:cNvPr id="9" name="직사각형 8">
              <a:extLst>
                <a:ext uri="{FF2B5EF4-FFF2-40B4-BE49-F238E27FC236}">
                  <a16:creationId xmlns="" xmlns:a16="http://schemas.microsoft.com/office/drawing/2014/main" id="{1FB5202B-960B-43DF-B887-39468235B2DE}"/>
                </a:ext>
              </a:extLst>
            </p:cNvPr>
            <p:cNvSpPr/>
            <p:nvPr/>
          </p:nvSpPr>
          <p:spPr>
            <a:xfrm>
              <a:off x="7236949" y="3216569"/>
              <a:ext cx="679152" cy="6791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파일</a:t>
              </a:r>
              <a:endParaRPr lang="en-US" altLang="ko-KR" sz="1400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004607A1-ECDB-4D4D-AFDB-D1909C088737}"/>
                </a:ext>
              </a:extLst>
            </p:cNvPr>
            <p:cNvSpPr/>
            <p:nvPr/>
          </p:nvSpPr>
          <p:spPr>
            <a:xfrm>
              <a:off x="10101622" y="3216569"/>
              <a:ext cx="857182" cy="6791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스토리지</a:t>
              </a:r>
              <a:endParaRPr lang="en-US" altLang="ko-KR" sz="1400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342E8927-2EA5-4C21-B758-890AAA7FE894}"/>
                </a:ext>
              </a:extLst>
            </p:cNvPr>
            <p:cNvSpPr/>
            <p:nvPr/>
          </p:nvSpPr>
          <p:spPr>
            <a:xfrm>
              <a:off x="5473588" y="1591204"/>
              <a:ext cx="857182" cy="6791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곡 정보</a:t>
              </a:r>
              <a:endParaRPr lang="en-US" altLang="ko-KR" sz="1400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="" xmlns:a16="http://schemas.microsoft.com/office/drawing/2014/main" id="{7812C020-100D-492B-BD3A-726AD88EA2CD}"/>
                </a:ext>
              </a:extLst>
            </p:cNvPr>
            <p:cNvSpPr/>
            <p:nvPr/>
          </p:nvSpPr>
          <p:spPr>
            <a:xfrm>
              <a:off x="7147933" y="5117072"/>
              <a:ext cx="857182" cy="6791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회원</a:t>
              </a:r>
              <a:endParaRPr lang="en-US" altLang="ko-KR" sz="1400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CB4EED1D-BA12-4B28-BD81-12647E8E5106}"/>
                </a:ext>
              </a:extLst>
            </p:cNvPr>
            <p:cNvSpPr/>
            <p:nvPr/>
          </p:nvSpPr>
          <p:spPr>
            <a:xfrm>
              <a:off x="3387872" y="3423854"/>
              <a:ext cx="1378084" cy="6791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플레이리스트</a:t>
              </a:r>
              <a:endParaRPr lang="en-US" altLang="ko-KR" sz="1400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14" name="다이아몬드 13">
              <a:extLst>
                <a:ext uri="{FF2B5EF4-FFF2-40B4-BE49-F238E27FC236}">
                  <a16:creationId xmlns="" xmlns:a16="http://schemas.microsoft.com/office/drawing/2014/main" id="{C671B2CB-3032-4F84-84C1-54A778203F19}"/>
                </a:ext>
              </a:extLst>
            </p:cNvPr>
            <p:cNvSpPr/>
            <p:nvPr/>
          </p:nvSpPr>
          <p:spPr>
            <a:xfrm>
              <a:off x="5194547" y="3216569"/>
              <a:ext cx="1415266" cy="608270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등록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B1FF80AA-A3DF-4D12-960B-68AD514BDAE7}"/>
                </a:ext>
              </a:extLst>
            </p:cNvPr>
            <p:cNvSpPr/>
            <p:nvPr/>
          </p:nvSpPr>
          <p:spPr>
            <a:xfrm>
              <a:off x="8688695" y="4225118"/>
              <a:ext cx="857182" cy="6791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등급</a:t>
              </a:r>
              <a:endParaRPr lang="en-US" altLang="ko-KR" sz="1400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cxnSp>
          <p:nvCxnSpPr>
            <p:cNvPr id="16" name="연결선: 꺾임 82">
              <a:extLst>
                <a:ext uri="{FF2B5EF4-FFF2-40B4-BE49-F238E27FC236}">
                  <a16:creationId xmlns="" xmlns:a16="http://schemas.microsoft.com/office/drawing/2014/main" id="{88DC756C-9E53-4CA9-AAB4-90863357F745}"/>
                </a:ext>
              </a:extLst>
            </p:cNvPr>
            <p:cNvCxnSpPr>
              <a:stCxn id="12" idx="1"/>
              <a:endCxn id="14" idx="2"/>
            </p:cNvCxnSpPr>
            <p:nvPr/>
          </p:nvCxnSpPr>
          <p:spPr>
            <a:xfrm rot="10800000">
              <a:off x="5902181" y="3824839"/>
              <a:ext cx="1245753" cy="1631810"/>
            </a:xfrm>
            <a:prstGeom prst="bentConnector2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7" name="다이아몬드 16">
              <a:extLst>
                <a:ext uri="{FF2B5EF4-FFF2-40B4-BE49-F238E27FC236}">
                  <a16:creationId xmlns="" xmlns:a16="http://schemas.microsoft.com/office/drawing/2014/main" id="{52EC135B-1FA9-4E51-BA8E-1CD06FAD4FD4}"/>
                </a:ext>
              </a:extLst>
            </p:cNvPr>
            <p:cNvSpPr/>
            <p:nvPr/>
          </p:nvSpPr>
          <p:spPr>
            <a:xfrm>
              <a:off x="6868893" y="4306935"/>
              <a:ext cx="1415266" cy="608270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업로드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="" xmlns:a16="http://schemas.microsoft.com/office/drawing/2014/main" id="{F20619D2-C463-4017-A7C3-35CA07EF7067}"/>
                </a:ext>
              </a:extLst>
            </p:cNvPr>
            <p:cNvCxnSpPr>
              <a:stCxn id="17" idx="0"/>
              <a:endCxn id="9" idx="2"/>
            </p:cNvCxnSpPr>
            <p:nvPr/>
          </p:nvCxnSpPr>
          <p:spPr>
            <a:xfrm flipV="1">
              <a:off x="7576525" y="3895721"/>
              <a:ext cx="0" cy="41121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="" xmlns:a16="http://schemas.microsoft.com/office/drawing/2014/main" id="{F7A2A6FE-CC53-4FFA-AD45-6823DCC67149}"/>
                </a:ext>
              </a:extLst>
            </p:cNvPr>
            <p:cNvCxnSpPr>
              <a:cxnSpLocks/>
              <a:stCxn id="17" idx="2"/>
              <a:endCxn id="12" idx="0"/>
            </p:cNvCxnSpPr>
            <p:nvPr/>
          </p:nvCxnSpPr>
          <p:spPr>
            <a:xfrm flipH="1">
              <a:off x="7576525" y="4915204"/>
              <a:ext cx="1" cy="20186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0" name="다이아몬드 19">
              <a:extLst>
                <a:ext uri="{FF2B5EF4-FFF2-40B4-BE49-F238E27FC236}">
                  <a16:creationId xmlns="" xmlns:a16="http://schemas.microsoft.com/office/drawing/2014/main" id="{983F07BF-BA95-4E46-BAC9-0E206CC58A8F}"/>
                </a:ext>
              </a:extLst>
            </p:cNvPr>
            <p:cNvSpPr/>
            <p:nvPr/>
          </p:nvSpPr>
          <p:spPr>
            <a:xfrm>
              <a:off x="6812495" y="2251832"/>
              <a:ext cx="1522923" cy="608270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곡 생성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="" xmlns:a16="http://schemas.microsoft.com/office/drawing/2014/main" id="{0A157A7C-844B-4BA0-8F95-E325894E7457}"/>
                </a:ext>
              </a:extLst>
            </p:cNvPr>
            <p:cNvCxnSpPr>
              <a:stCxn id="14" idx="0"/>
              <a:endCxn id="11" idx="2"/>
            </p:cNvCxnSpPr>
            <p:nvPr/>
          </p:nvCxnSpPr>
          <p:spPr>
            <a:xfrm flipV="1">
              <a:off x="5902180" y="2270356"/>
              <a:ext cx="0" cy="946213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="" xmlns:a16="http://schemas.microsoft.com/office/drawing/2014/main" id="{014BE89B-5482-4ED7-9B43-4A408F4F90EE}"/>
                </a:ext>
              </a:extLst>
            </p:cNvPr>
            <p:cNvCxnSpPr/>
            <p:nvPr/>
          </p:nvCxnSpPr>
          <p:spPr>
            <a:xfrm flipV="1">
              <a:off x="5902180" y="2294020"/>
              <a:ext cx="0" cy="425127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="" xmlns:a16="http://schemas.microsoft.com/office/drawing/2014/main" id="{7DFCD21F-1AE1-428A-AEC6-B5EFFAA49977}"/>
                </a:ext>
              </a:extLst>
            </p:cNvPr>
            <p:cNvCxnSpPr>
              <a:stCxn id="9" idx="0"/>
              <a:endCxn id="20" idx="2"/>
            </p:cNvCxnSpPr>
            <p:nvPr/>
          </p:nvCxnSpPr>
          <p:spPr>
            <a:xfrm flipH="1" flipV="1">
              <a:off x="7573957" y="2860102"/>
              <a:ext cx="2568" cy="356467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4" name="연결선: 꺾임 148">
              <a:extLst>
                <a:ext uri="{FF2B5EF4-FFF2-40B4-BE49-F238E27FC236}">
                  <a16:creationId xmlns="" xmlns:a16="http://schemas.microsoft.com/office/drawing/2014/main" id="{155D0E22-54F2-47A0-AD3A-7DDB3E28D8FE}"/>
                </a:ext>
              </a:extLst>
            </p:cNvPr>
            <p:cNvCxnSpPr>
              <a:stCxn id="20" idx="0"/>
              <a:endCxn id="11" idx="3"/>
            </p:cNvCxnSpPr>
            <p:nvPr/>
          </p:nvCxnSpPr>
          <p:spPr>
            <a:xfrm rot="16200000" flipV="1">
              <a:off x="6791838" y="1469712"/>
              <a:ext cx="321052" cy="1243187"/>
            </a:xfrm>
            <a:prstGeom prst="bentConnector2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5" name="다이아몬드 24">
              <a:extLst>
                <a:ext uri="{FF2B5EF4-FFF2-40B4-BE49-F238E27FC236}">
                  <a16:creationId xmlns="" xmlns:a16="http://schemas.microsoft.com/office/drawing/2014/main" id="{ABCB93DC-6864-4C8C-BFED-D00F2824F6C7}"/>
                </a:ext>
              </a:extLst>
            </p:cNvPr>
            <p:cNvSpPr/>
            <p:nvPr/>
          </p:nvSpPr>
          <p:spPr>
            <a:xfrm>
              <a:off x="9822580" y="5162701"/>
              <a:ext cx="1415266" cy="608270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사용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="" xmlns:a16="http://schemas.microsoft.com/office/drawing/2014/main" id="{C93C3729-61E6-4258-8AE2-ACABDAF55C0C}"/>
                </a:ext>
              </a:extLst>
            </p:cNvPr>
            <p:cNvCxnSpPr>
              <a:stCxn id="12" idx="3"/>
              <a:endCxn id="25" idx="1"/>
            </p:cNvCxnSpPr>
            <p:nvPr/>
          </p:nvCxnSpPr>
          <p:spPr>
            <a:xfrm>
              <a:off x="8005115" y="5456648"/>
              <a:ext cx="1817465" cy="1018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="" xmlns:a16="http://schemas.microsoft.com/office/drawing/2014/main" id="{4F89AC15-9AC8-4E30-9F5E-A793EF7E9FB6}"/>
                </a:ext>
              </a:extLst>
            </p:cNvPr>
            <p:cNvCxnSpPr>
              <a:stCxn id="25" idx="0"/>
              <a:endCxn id="10" idx="2"/>
            </p:cNvCxnSpPr>
            <p:nvPr/>
          </p:nvCxnSpPr>
          <p:spPr>
            <a:xfrm flipV="1">
              <a:off x="10530213" y="3895721"/>
              <a:ext cx="0" cy="126698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8" name="다이아몬드 27">
              <a:extLst>
                <a:ext uri="{FF2B5EF4-FFF2-40B4-BE49-F238E27FC236}">
                  <a16:creationId xmlns="" xmlns:a16="http://schemas.microsoft.com/office/drawing/2014/main" id="{57F28CBD-8C46-46F0-A42A-7BFB20EA4D78}"/>
                </a:ext>
              </a:extLst>
            </p:cNvPr>
            <p:cNvSpPr/>
            <p:nvPr/>
          </p:nvSpPr>
          <p:spPr>
            <a:xfrm>
              <a:off x="8301228" y="3252010"/>
              <a:ext cx="1415266" cy="608270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저장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="" xmlns:a16="http://schemas.microsoft.com/office/drawing/2014/main" id="{D7EB901A-CB0A-490A-9B3B-3FB7A24196CB}"/>
                </a:ext>
              </a:extLst>
            </p:cNvPr>
            <p:cNvCxnSpPr>
              <a:stCxn id="28" idx="3"/>
              <a:endCxn id="10" idx="1"/>
            </p:cNvCxnSpPr>
            <p:nvPr/>
          </p:nvCxnSpPr>
          <p:spPr>
            <a:xfrm>
              <a:off x="9716494" y="3556145"/>
              <a:ext cx="38512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="" xmlns:a16="http://schemas.microsoft.com/office/drawing/2014/main" id="{32DD85F8-A3B9-4F90-AA95-97807835017A}"/>
                </a:ext>
              </a:extLst>
            </p:cNvPr>
            <p:cNvCxnSpPr>
              <a:stCxn id="28" idx="1"/>
              <a:endCxn id="9" idx="3"/>
            </p:cNvCxnSpPr>
            <p:nvPr/>
          </p:nvCxnSpPr>
          <p:spPr>
            <a:xfrm flipH="1">
              <a:off x="7916101" y="3556145"/>
              <a:ext cx="38512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31" name="다이아몬드 30">
              <a:extLst>
                <a:ext uri="{FF2B5EF4-FFF2-40B4-BE49-F238E27FC236}">
                  <a16:creationId xmlns="" xmlns:a16="http://schemas.microsoft.com/office/drawing/2014/main" id="{3F9EF5CE-1AD9-4B43-8B9C-6C690B2DC9CE}"/>
                </a:ext>
              </a:extLst>
            </p:cNvPr>
            <p:cNvSpPr/>
            <p:nvPr/>
          </p:nvSpPr>
          <p:spPr>
            <a:xfrm>
              <a:off x="3369281" y="2301406"/>
              <a:ext cx="1415266" cy="608270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수록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="" xmlns:a16="http://schemas.microsoft.com/office/drawing/2014/main" id="{75BFD7D7-4ABE-4C2D-82C7-214CC9E8B8BF}"/>
                </a:ext>
              </a:extLst>
            </p:cNvPr>
            <p:cNvCxnSpPr>
              <a:stCxn id="31" idx="2"/>
              <a:endCxn id="13" idx="0"/>
            </p:cNvCxnSpPr>
            <p:nvPr/>
          </p:nvCxnSpPr>
          <p:spPr>
            <a:xfrm>
              <a:off x="4076913" y="2909676"/>
              <a:ext cx="1" cy="51417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3" name="연결선: 꺾임 181">
              <a:extLst>
                <a:ext uri="{FF2B5EF4-FFF2-40B4-BE49-F238E27FC236}">
                  <a16:creationId xmlns="" xmlns:a16="http://schemas.microsoft.com/office/drawing/2014/main" id="{7C3ED481-EBCD-49C5-8807-D5AAFC2BB32C}"/>
                </a:ext>
              </a:extLst>
            </p:cNvPr>
            <p:cNvCxnSpPr>
              <a:cxnSpLocks/>
              <a:stCxn id="31" idx="0"/>
              <a:endCxn id="11" idx="1"/>
            </p:cNvCxnSpPr>
            <p:nvPr/>
          </p:nvCxnSpPr>
          <p:spPr>
            <a:xfrm rot="5400000" flipH="1" flipV="1">
              <a:off x="4589938" y="1417756"/>
              <a:ext cx="370627" cy="1396675"/>
            </a:xfrm>
            <a:prstGeom prst="bentConnector2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34" name="다이아몬드 33">
              <a:extLst>
                <a:ext uri="{FF2B5EF4-FFF2-40B4-BE49-F238E27FC236}">
                  <a16:creationId xmlns="" xmlns:a16="http://schemas.microsoft.com/office/drawing/2014/main" id="{A9ACF7D6-C457-4E76-9E97-0F32483CFCA7}"/>
                </a:ext>
              </a:extLst>
            </p:cNvPr>
            <p:cNvSpPr/>
            <p:nvPr/>
          </p:nvSpPr>
          <p:spPr>
            <a:xfrm>
              <a:off x="2996500" y="4980419"/>
              <a:ext cx="2160827" cy="952459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플레이리스트</a:t>
              </a:r>
              <a:endParaRPr lang="en-US" altLang="ko-KR" sz="1200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생성</a:t>
              </a: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="" xmlns:a16="http://schemas.microsoft.com/office/drawing/2014/main" id="{17BD682C-BFA2-48DF-9723-279EC4E5CD59}"/>
                </a:ext>
              </a:extLst>
            </p:cNvPr>
            <p:cNvCxnSpPr>
              <a:cxnSpLocks/>
              <a:stCxn id="13" idx="2"/>
              <a:endCxn id="34" idx="0"/>
            </p:cNvCxnSpPr>
            <p:nvPr/>
          </p:nvCxnSpPr>
          <p:spPr>
            <a:xfrm flipH="1">
              <a:off x="4076913" y="4103006"/>
              <a:ext cx="1" cy="877413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="" xmlns:a16="http://schemas.microsoft.com/office/drawing/2014/main" id="{8E596F80-B9D5-41F2-9DCB-6BACC798214A}"/>
                </a:ext>
              </a:extLst>
            </p:cNvPr>
            <p:cNvCxnSpPr>
              <a:cxnSpLocks/>
              <a:stCxn id="34" idx="3"/>
              <a:endCxn id="12" idx="1"/>
            </p:cNvCxnSpPr>
            <p:nvPr/>
          </p:nvCxnSpPr>
          <p:spPr>
            <a:xfrm>
              <a:off x="5157327" y="5456648"/>
              <a:ext cx="1990606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37" name="다이아몬드 36">
              <a:extLst>
                <a:ext uri="{FF2B5EF4-FFF2-40B4-BE49-F238E27FC236}">
                  <a16:creationId xmlns="" xmlns:a16="http://schemas.microsoft.com/office/drawing/2014/main" id="{078DD3DE-3495-49E7-B442-36631C9A48BB}"/>
                </a:ext>
              </a:extLst>
            </p:cNvPr>
            <p:cNvSpPr/>
            <p:nvPr/>
          </p:nvSpPr>
          <p:spPr>
            <a:xfrm>
              <a:off x="8144926" y="5628742"/>
              <a:ext cx="1944720" cy="608270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회원 분류</a:t>
              </a: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="" xmlns:a16="http://schemas.microsoft.com/office/drawing/2014/main" id="{C8686CD8-BCB3-4BFD-9FF1-0D56B6B5EDD0}"/>
                </a:ext>
              </a:extLst>
            </p:cNvPr>
            <p:cNvCxnSpPr>
              <a:cxnSpLocks/>
              <a:stCxn id="15" idx="2"/>
              <a:endCxn id="37" idx="0"/>
            </p:cNvCxnSpPr>
            <p:nvPr/>
          </p:nvCxnSpPr>
          <p:spPr>
            <a:xfrm>
              <a:off x="9117286" y="4904270"/>
              <a:ext cx="0" cy="724472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6" name="연결선: 꺾임 218">
              <a:extLst>
                <a:ext uri="{FF2B5EF4-FFF2-40B4-BE49-F238E27FC236}">
                  <a16:creationId xmlns="" xmlns:a16="http://schemas.microsoft.com/office/drawing/2014/main" id="{6B0CACE5-EAB3-4FDE-9E26-FB24D7BE1EBF}"/>
                </a:ext>
              </a:extLst>
            </p:cNvPr>
            <p:cNvCxnSpPr>
              <a:cxnSpLocks/>
              <a:stCxn id="37" idx="1"/>
              <a:endCxn id="12" idx="2"/>
            </p:cNvCxnSpPr>
            <p:nvPr/>
          </p:nvCxnSpPr>
          <p:spPr>
            <a:xfrm rot="10800000">
              <a:off x="7576524" y="5796225"/>
              <a:ext cx="568402" cy="136653"/>
            </a:xfrm>
            <a:prstGeom prst="bentConnector2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7" name="타원 46">
              <a:extLst>
                <a:ext uri="{FF2B5EF4-FFF2-40B4-BE49-F238E27FC236}">
                  <a16:creationId xmlns="" xmlns:a16="http://schemas.microsoft.com/office/drawing/2014/main" id="{71E58E45-F12B-41FD-954F-7ED0BD506E4D}"/>
                </a:ext>
              </a:extLst>
            </p:cNvPr>
            <p:cNvSpPr/>
            <p:nvPr/>
          </p:nvSpPr>
          <p:spPr>
            <a:xfrm>
              <a:off x="7549499" y="5918919"/>
              <a:ext cx="60856" cy="6085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8" name="1/2 액자 47">
              <a:extLst>
                <a:ext uri="{FF2B5EF4-FFF2-40B4-BE49-F238E27FC236}">
                  <a16:creationId xmlns="" xmlns:a16="http://schemas.microsoft.com/office/drawing/2014/main" id="{D1A7A5EA-A825-4DCE-9534-D536003F016A}"/>
                </a:ext>
              </a:extLst>
            </p:cNvPr>
            <p:cNvSpPr/>
            <p:nvPr/>
          </p:nvSpPr>
          <p:spPr>
            <a:xfrm rot="13500000">
              <a:off x="7508069" y="5750713"/>
              <a:ext cx="131777" cy="131777"/>
            </a:xfrm>
            <a:prstGeom prst="halfFrame">
              <a:avLst>
                <a:gd name="adj1" fmla="val 0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="" xmlns:a16="http://schemas.microsoft.com/office/drawing/2014/main" id="{FAB031B4-3FBC-4652-997D-7C9AAD6EBAE3}"/>
                </a:ext>
              </a:extLst>
            </p:cNvPr>
            <p:cNvSpPr/>
            <p:nvPr/>
          </p:nvSpPr>
          <p:spPr>
            <a:xfrm>
              <a:off x="8580270" y="2201085"/>
              <a:ext cx="857182" cy="6791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장르</a:t>
              </a:r>
              <a:endParaRPr lang="en-US" altLang="ko-KR" sz="1400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50" name="다이아몬드 49">
              <a:extLst>
                <a:ext uri="{FF2B5EF4-FFF2-40B4-BE49-F238E27FC236}">
                  <a16:creationId xmlns="" xmlns:a16="http://schemas.microsoft.com/office/drawing/2014/main" id="{B2663462-B9BF-4F9F-A24A-62A2AAE7FC37}"/>
                </a:ext>
              </a:extLst>
            </p:cNvPr>
            <p:cNvSpPr/>
            <p:nvPr/>
          </p:nvSpPr>
          <p:spPr>
            <a:xfrm>
              <a:off x="8165308" y="1205081"/>
              <a:ext cx="1665678" cy="608270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곡 분류</a:t>
              </a:r>
            </a:p>
          </p:txBody>
        </p:sp>
        <p:cxnSp>
          <p:nvCxnSpPr>
            <p:cNvPr id="51" name="연결선: 꺾임 258">
              <a:extLst>
                <a:ext uri="{FF2B5EF4-FFF2-40B4-BE49-F238E27FC236}">
                  <a16:creationId xmlns="" xmlns:a16="http://schemas.microsoft.com/office/drawing/2014/main" id="{F0559CD8-896C-4220-8C75-1D6EB291D29D}"/>
                </a:ext>
              </a:extLst>
            </p:cNvPr>
            <p:cNvCxnSpPr>
              <a:stCxn id="50" idx="1"/>
              <a:endCxn id="11" idx="0"/>
            </p:cNvCxnSpPr>
            <p:nvPr/>
          </p:nvCxnSpPr>
          <p:spPr>
            <a:xfrm rot="10800000" flipV="1">
              <a:off x="5902180" y="1509216"/>
              <a:ext cx="2263129" cy="81988"/>
            </a:xfrm>
            <a:prstGeom prst="bentConnector2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="" xmlns:a16="http://schemas.microsoft.com/office/drawing/2014/main" id="{92FCBE7A-7A2D-423E-95D1-331A65BA5006}"/>
                </a:ext>
              </a:extLst>
            </p:cNvPr>
            <p:cNvCxnSpPr>
              <a:cxnSpLocks/>
              <a:stCxn id="50" idx="2"/>
              <a:endCxn id="49" idx="0"/>
            </p:cNvCxnSpPr>
            <p:nvPr/>
          </p:nvCxnSpPr>
          <p:spPr>
            <a:xfrm>
              <a:off x="8998147" y="1813351"/>
              <a:ext cx="10714" cy="38773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53" name="1/2 액자 52">
              <a:extLst>
                <a:ext uri="{FF2B5EF4-FFF2-40B4-BE49-F238E27FC236}">
                  <a16:creationId xmlns="" xmlns:a16="http://schemas.microsoft.com/office/drawing/2014/main" id="{5450F8CA-A34A-40DC-A461-A7C4BBD78940}"/>
                </a:ext>
              </a:extLst>
            </p:cNvPr>
            <p:cNvSpPr/>
            <p:nvPr/>
          </p:nvSpPr>
          <p:spPr>
            <a:xfrm rot="8100000" flipV="1">
              <a:off x="5836290" y="1537149"/>
              <a:ext cx="131777" cy="131777"/>
            </a:xfrm>
            <a:prstGeom prst="halfFrame">
              <a:avLst>
                <a:gd name="adj1" fmla="val 0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="" xmlns:a16="http://schemas.microsoft.com/office/drawing/2014/main" id="{B40EEF8E-1E14-4F4A-B664-0342843B2038}"/>
                </a:ext>
              </a:extLst>
            </p:cNvPr>
            <p:cNvSpPr/>
            <p:nvPr/>
          </p:nvSpPr>
          <p:spPr>
            <a:xfrm flipV="1">
              <a:off x="5871750" y="1472737"/>
              <a:ext cx="60856" cy="6085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55" name="1/2 액자 54">
              <a:extLst>
                <a:ext uri="{FF2B5EF4-FFF2-40B4-BE49-F238E27FC236}">
                  <a16:creationId xmlns="" xmlns:a16="http://schemas.microsoft.com/office/drawing/2014/main" id="{A225A6A9-AC89-4124-A885-0F2D94CEB95C}"/>
                </a:ext>
              </a:extLst>
            </p:cNvPr>
            <p:cNvSpPr/>
            <p:nvPr/>
          </p:nvSpPr>
          <p:spPr>
            <a:xfrm rot="8100000">
              <a:off x="7866009" y="3490256"/>
              <a:ext cx="131777" cy="131777"/>
            </a:xfrm>
            <a:prstGeom prst="halfFrame">
              <a:avLst>
                <a:gd name="adj1" fmla="val 0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="" xmlns:a16="http://schemas.microsoft.com/office/drawing/2014/main" id="{BF4378CD-A543-46BE-8AB1-12D2491F304D}"/>
                </a:ext>
              </a:extLst>
            </p:cNvPr>
            <p:cNvSpPr/>
            <p:nvPr/>
          </p:nvSpPr>
          <p:spPr>
            <a:xfrm>
              <a:off x="8023748" y="3525716"/>
              <a:ext cx="60856" cy="6085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57" name="1/2 액자 56">
              <a:extLst>
                <a:ext uri="{FF2B5EF4-FFF2-40B4-BE49-F238E27FC236}">
                  <a16:creationId xmlns="" xmlns:a16="http://schemas.microsoft.com/office/drawing/2014/main" id="{3AEF9C98-8267-4FA7-8D00-08FFF63A2E1A}"/>
                </a:ext>
              </a:extLst>
            </p:cNvPr>
            <p:cNvSpPr/>
            <p:nvPr/>
          </p:nvSpPr>
          <p:spPr>
            <a:xfrm rot="13500000">
              <a:off x="7508069" y="3829833"/>
              <a:ext cx="131777" cy="131777"/>
            </a:xfrm>
            <a:prstGeom prst="halfFrame">
              <a:avLst>
                <a:gd name="adj1" fmla="val 0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="" xmlns:a16="http://schemas.microsoft.com/office/drawing/2014/main" id="{D1773026-A52F-4DCC-AAF9-72CD05DF02A9}"/>
                </a:ext>
              </a:extLst>
            </p:cNvPr>
            <p:cNvSpPr/>
            <p:nvPr/>
          </p:nvSpPr>
          <p:spPr>
            <a:xfrm>
              <a:off x="7541700" y="4000692"/>
              <a:ext cx="60856" cy="6085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="" xmlns:a16="http://schemas.microsoft.com/office/drawing/2014/main" id="{B6283A79-8098-4F51-89D2-12DD1DBE8F0C}"/>
                </a:ext>
              </a:extLst>
            </p:cNvPr>
            <p:cNvCxnSpPr>
              <a:cxnSpLocks/>
            </p:cNvCxnSpPr>
            <p:nvPr/>
          </p:nvCxnSpPr>
          <p:spPr>
            <a:xfrm>
              <a:off x="8156902" y="5371348"/>
              <a:ext cx="0" cy="203746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="" xmlns:a16="http://schemas.microsoft.com/office/drawing/2014/main" id="{7C92C0A0-878D-4A37-9B60-BAEA1277E6FD}"/>
                </a:ext>
              </a:extLst>
            </p:cNvPr>
            <p:cNvCxnSpPr>
              <a:cxnSpLocks/>
            </p:cNvCxnSpPr>
            <p:nvPr/>
          </p:nvCxnSpPr>
          <p:spPr>
            <a:xfrm>
              <a:off x="6988760" y="5371348"/>
              <a:ext cx="0" cy="203746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61" name="타원 60">
              <a:extLst>
                <a:ext uri="{FF2B5EF4-FFF2-40B4-BE49-F238E27FC236}">
                  <a16:creationId xmlns="" xmlns:a16="http://schemas.microsoft.com/office/drawing/2014/main" id="{9E2EFE69-5512-4C65-B74A-98B76A540734}"/>
                </a:ext>
              </a:extLst>
            </p:cNvPr>
            <p:cNvSpPr/>
            <p:nvPr/>
          </p:nvSpPr>
          <p:spPr>
            <a:xfrm>
              <a:off x="6464201" y="1895339"/>
              <a:ext cx="60856" cy="6085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62" name="1/2 액자 61">
              <a:extLst>
                <a:ext uri="{FF2B5EF4-FFF2-40B4-BE49-F238E27FC236}">
                  <a16:creationId xmlns="" xmlns:a16="http://schemas.microsoft.com/office/drawing/2014/main" id="{AD1B1A82-2098-41DA-905E-77695CE60F8E}"/>
                </a:ext>
              </a:extLst>
            </p:cNvPr>
            <p:cNvSpPr/>
            <p:nvPr/>
          </p:nvSpPr>
          <p:spPr>
            <a:xfrm rot="13500000">
              <a:off x="5838121" y="2211760"/>
              <a:ext cx="131777" cy="131777"/>
            </a:xfrm>
            <a:prstGeom prst="halfFrame">
              <a:avLst>
                <a:gd name="adj1" fmla="val 0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="" xmlns:a16="http://schemas.microsoft.com/office/drawing/2014/main" id="{0D741205-366C-435E-9942-23B706B185CE}"/>
                </a:ext>
              </a:extLst>
            </p:cNvPr>
            <p:cNvSpPr/>
            <p:nvPr/>
          </p:nvSpPr>
          <p:spPr>
            <a:xfrm>
              <a:off x="5871752" y="2382619"/>
              <a:ext cx="60856" cy="6085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64" name="1/2 액자 63">
              <a:extLst>
                <a:ext uri="{FF2B5EF4-FFF2-40B4-BE49-F238E27FC236}">
                  <a16:creationId xmlns="" xmlns:a16="http://schemas.microsoft.com/office/drawing/2014/main" id="{452F2A54-1498-48AF-8F3F-3A1E048CFE59}"/>
                </a:ext>
              </a:extLst>
            </p:cNvPr>
            <p:cNvSpPr/>
            <p:nvPr/>
          </p:nvSpPr>
          <p:spPr>
            <a:xfrm rot="13500000" flipH="1">
              <a:off x="5394800" y="1864889"/>
              <a:ext cx="131777" cy="131777"/>
            </a:xfrm>
            <a:prstGeom prst="halfFrame">
              <a:avLst>
                <a:gd name="adj1" fmla="val 0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="" xmlns:a16="http://schemas.microsoft.com/office/drawing/2014/main" id="{326641B5-4878-475E-B392-C07E61329AF9}"/>
                </a:ext>
              </a:extLst>
            </p:cNvPr>
            <p:cNvSpPr/>
            <p:nvPr/>
          </p:nvSpPr>
          <p:spPr>
            <a:xfrm flipH="1">
              <a:off x="5306652" y="1904791"/>
              <a:ext cx="60856" cy="6085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66" name="1/2 액자 65">
              <a:extLst>
                <a:ext uri="{FF2B5EF4-FFF2-40B4-BE49-F238E27FC236}">
                  <a16:creationId xmlns="" xmlns:a16="http://schemas.microsoft.com/office/drawing/2014/main" id="{B81A9471-4B01-4592-9F0D-0FD1EA0C4BB9}"/>
                </a:ext>
              </a:extLst>
            </p:cNvPr>
            <p:cNvSpPr/>
            <p:nvPr/>
          </p:nvSpPr>
          <p:spPr>
            <a:xfrm rot="13500000">
              <a:off x="4011024" y="4045452"/>
              <a:ext cx="131777" cy="131777"/>
            </a:xfrm>
            <a:prstGeom prst="halfFrame">
              <a:avLst>
                <a:gd name="adj1" fmla="val 0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="" xmlns:a16="http://schemas.microsoft.com/office/drawing/2014/main" id="{FDA8B6C8-ADC2-4D0A-9701-586C5299BC78}"/>
                </a:ext>
              </a:extLst>
            </p:cNvPr>
            <p:cNvSpPr/>
            <p:nvPr/>
          </p:nvSpPr>
          <p:spPr>
            <a:xfrm>
              <a:off x="4046484" y="4208068"/>
              <a:ext cx="60856" cy="6085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68" name="1/2 액자 67">
              <a:extLst>
                <a:ext uri="{FF2B5EF4-FFF2-40B4-BE49-F238E27FC236}">
                  <a16:creationId xmlns="" xmlns:a16="http://schemas.microsoft.com/office/drawing/2014/main" id="{B838DBDE-E719-44A7-87B2-DCCB0205732D}"/>
                </a:ext>
              </a:extLst>
            </p:cNvPr>
            <p:cNvSpPr/>
            <p:nvPr/>
          </p:nvSpPr>
          <p:spPr>
            <a:xfrm rot="8100000" flipV="1">
              <a:off x="4011025" y="3356937"/>
              <a:ext cx="131777" cy="131777"/>
            </a:xfrm>
            <a:prstGeom prst="halfFrame">
              <a:avLst>
                <a:gd name="adj1" fmla="val 0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="" xmlns:a16="http://schemas.microsoft.com/office/drawing/2014/main" id="{95AB1C60-0500-40F4-9A1F-25314041AD13}"/>
                </a:ext>
              </a:extLst>
            </p:cNvPr>
            <p:cNvSpPr/>
            <p:nvPr/>
          </p:nvSpPr>
          <p:spPr>
            <a:xfrm flipV="1">
              <a:off x="4046485" y="3268789"/>
              <a:ext cx="60856" cy="6085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="" xmlns:a16="http://schemas.microsoft.com/office/drawing/2014/main" id="{557B47AC-683A-4FAF-990E-429024CA35C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79926" y="4878546"/>
              <a:ext cx="0" cy="203746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="" xmlns:a16="http://schemas.microsoft.com/office/drawing/2014/main" id="{29EE23B8-E17E-42D1-83FD-364EC55B6FA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79926" y="2807803"/>
              <a:ext cx="0" cy="203746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="" xmlns:a16="http://schemas.microsoft.com/office/drawing/2014/main" id="{20CD7D31-C6B6-4E95-8FA4-9C4C13BF2A5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15720" y="1986987"/>
              <a:ext cx="0" cy="203746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="" xmlns:a16="http://schemas.microsoft.com/office/drawing/2014/main" id="{B19C9F1B-8A56-403E-9E05-3798F232FCDC}"/>
                </a:ext>
              </a:extLst>
            </p:cNvPr>
            <p:cNvCxnSpPr>
              <a:cxnSpLocks/>
            </p:cNvCxnSpPr>
            <p:nvPr/>
          </p:nvCxnSpPr>
          <p:spPr>
            <a:xfrm>
              <a:off x="10008723" y="3466856"/>
              <a:ext cx="0" cy="203746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="" xmlns:a16="http://schemas.microsoft.com/office/drawing/2014/main" id="{43E46732-3957-474F-818A-C66C2C04C0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17593" y="4878546"/>
              <a:ext cx="0" cy="203746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="" xmlns:a16="http://schemas.microsoft.com/office/drawing/2014/main" id="{F5ED7C74-F882-4641-B179-20DE0F3E76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30212" y="3876426"/>
              <a:ext cx="0" cy="203746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100" name="모서리가 둥근 직사각형 99"/>
          <p:cNvSpPr/>
          <p:nvPr/>
        </p:nvSpPr>
        <p:spPr>
          <a:xfrm>
            <a:off x="2927980" y="1029384"/>
            <a:ext cx="1672231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/>
          <p:cNvSpPr txBox="1"/>
          <p:nvPr/>
        </p:nvSpPr>
        <p:spPr>
          <a:xfrm>
            <a:off x="2996500" y="1048090"/>
            <a:ext cx="16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ER</a:t>
            </a:r>
            <a:r>
              <a:rPr lang="en-US" altLang="ko-KR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Diagram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5226132" y="1290404"/>
            <a:ext cx="1383682" cy="1277187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3415499" y="3069806"/>
            <a:ext cx="1383682" cy="1277187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6882117" y="4818054"/>
            <a:ext cx="1383682" cy="1277187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6868893" y="2947978"/>
            <a:ext cx="1383682" cy="1277187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14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6" grpId="0" animBg="1"/>
      <p:bldP spid="77" grpId="0" animBg="1"/>
      <p:bldP spid="7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테이블 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2927980" y="1029384"/>
            <a:ext cx="1672231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/>
          <p:cNvSpPr txBox="1"/>
          <p:nvPr/>
        </p:nvSpPr>
        <p:spPr>
          <a:xfrm>
            <a:off x="2996500" y="1048090"/>
            <a:ext cx="16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물리 스키마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96"/>
          <a:stretch/>
        </p:blipFill>
        <p:spPr>
          <a:xfrm>
            <a:off x="2996500" y="1575899"/>
            <a:ext cx="8211236" cy="479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6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테이블 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2927980" y="1310728"/>
            <a:ext cx="1672231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/>
          <p:cNvSpPr txBox="1"/>
          <p:nvPr/>
        </p:nvSpPr>
        <p:spPr>
          <a:xfrm>
            <a:off x="2996500" y="1329434"/>
            <a:ext cx="16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회원 </a:t>
            </a:r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테이블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999917" y="2013437"/>
            <a:ext cx="8211236" cy="3516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519" y="2375919"/>
            <a:ext cx="7989030" cy="278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5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테이블 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999917" y="2013437"/>
            <a:ext cx="8211236" cy="3516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" t="8302" r="28870"/>
          <a:stretch/>
        </p:blipFill>
        <p:spPr>
          <a:xfrm>
            <a:off x="4062046" y="2315801"/>
            <a:ext cx="5899639" cy="3132070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2927980" y="1310728"/>
            <a:ext cx="1672231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996500" y="1329434"/>
            <a:ext cx="16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파일 </a:t>
            </a:r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테이블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808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테이블 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999917" y="2013437"/>
            <a:ext cx="8211236" cy="3516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4" t="5512" r="2589"/>
          <a:stretch/>
        </p:blipFill>
        <p:spPr>
          <a:xfrm>
            <a:off x="3024557" y="2674656"/>
            <a:ext cx="8167308" cy="2194485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2927980" y="1310728"/>
            <a:ext cx="1672231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996500" y="1329434"/>
            <a:ext cx="161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음악 </a:t>
            </a:r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테이블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991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테이블 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999917" y="2013437"/>
            <a:ext cx="8211236" cy="3516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717" y="2124165"/>
            <a:ext cx="7272782" cy="3247934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2927980" y="1310728"/>
            <a:ext cx="2268880" cy="4707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996500" y="1329434"/>
            <a:ext cx="2094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재생 목록 </a:t>
            </a:r>
            <a:r>
              <a:rPr lang="ko-KR" altLang="en-US" sz="20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테이블</a:t>
            </a:r>
            <a:endParaRPr lang="ko-KR" altLang="ko-KR" sz="20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05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DAO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787" y="2169070"/>
            <a:ext cx="3738128" cy="356351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436" y="1362169"/>
            <a:ext cx="5116517" cy="517731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203106" y="2715506"/>
            <a:ext cx="1280972" cy="2392825"/>
          </a:xfrm>
          <a:prstGeom prst="rect">
            <a:avLst/>
          </a:prstGeom>
          <a:noFill/>
          <a:ln w="762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923692" y="2715506"/>
            <a:ext cx="1198686" cy="2322486"/>
          </a:xfrm>
          <a:prstGeom prst="rect">
            <a:avLst/>
          </a:prstGeom>
          <a:noFill/>
          <a:ln w="762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4484078" y="3933056"/>
            <a:ext cx="459794" cy="13081"/>
          </a:xfrm>
          <a:prstGeom prst="straightConnector1">
            <a:avLst/>
          </a:prstGeom>
          <a:ln w="57150">
            <a:solidFill>
              <a:srgbClr val="FF5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47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UI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055" y="1311076"/>
            <a:ext cx="8077406" cy="4570978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896261" y="914400"/>
            <a:ext cx="10528068" cy="5588000"/>
            <a:chOff x="896262" y="914400"/>
            <a:chExt cx="10528068" cy="5588000"/>
          </a:xfrm>
        </p:grpSpPr>
        <p:sp>
          <p:nvSpPr>
            <p:cNvPr id="10" name="직사각형 9"/>
            <p:cNvSpPr/>
            <p:nvPr/>
          </p:nvSpPr>
          <p:spPr>
            <a:xfrm>
              <a:off x="896262" y="914400"/>
              <a:ext cx="10528068" cy="558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prstClr val="white"/>
                </a:solidFill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77" b="1261"/>
            <a:stretch/>
          </p:blipFill>
          <p:spPr>
            <a:xfrm>
              <a:off x="1031512" y="1052534"/>
              <a:ext cx="10268771" cy="53619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794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UI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28" y="1240266"/>
            <a:ext cx="8080214" cy="4589034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896262" y="914400"/>
            <a:ext cx="10528068" cy="5588000"/>
            <a:chOff x="896262" y="914400"/>
            <a:chExt cx="10528068" cy="5588000"/>
          </a:xfrm>
        </p:grpSpPr>
        <p:sp>
          <p:nvSpPr>
            <p:cNvPr id="11" name="직사각형 10"/>
            <p:cNvSpPr/>
            <p:nvPr/>
          </p:nvSpPr>
          <p:spPr>
            <a:xfrm>
              <a:off x="896262" y="914400"/>
              <a:ext cx="10528068" cy="558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prstClr val="white"/>
                </a:solidFill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19" b="1238"/>
            <a:stretch/>
          </p:blipFill>
          <p:spPr>
            <a:xfrm>
              <a:off x="972742" y="1040115"/>
              <a:ext cx="10342957" cy="538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032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UI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106" y="1293600"/>
            <a:ext cx="7810605" cy="4431323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896261" y="914400"/>
            <a:ext cx="10528068" cy="5588000"/>
            <a:chOff x="896262" y="914400"/>
            <a:chExt cx="10528068" cy="5588000"/>
          </a:xfrm>
        </p:grpSpPr>
        <p:sp>
          <p:nvSpPr>
            <p:cNvPr id="12" name="직사각형 11"/>
            <p:cNvSpPr/>
            <p:nvPr/>
          </p:nvSpPr>
          <p:spPr>
            <a:xfrm>
              <a:off x="896262" y="914400"/>
              <a:ext cx="10528068" cy="558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prstClr val="white"/>
                </a:solidFill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96" b="832"/>
            <a:stretch/>
          </p:blipFill>
          <p:spPr>
            <a:xfrm>
              <a:off x="981533" y="1048547"/>
              <a:ext cx="10288851" cy="53786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6508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TSOP</a:t>
            </a: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팀 소개</a:t>
            </a:r>
            <a:endParaRPr lang="en-US" altLang="ko-KR" sz="2000" b="1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379119" y="3650892"/>
            <a:ext cx="1439999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4B4541"/>
                </a:solidFill>
              </a:rPr>
              <a:t>김지우</a:t>
            </a:r>
            <a:endParaRPr lang="en-US" altLang="ko-KR" sz="1600" b="1" dirty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solidFill>
                  <a:srgbClr val="4B4541"/>
                </a:solidFill>
              </a:rPr>
              <a:t>플레이리스트</a:t>
            </a:r>
            <a:endParaRPr lang="en-US" altLang="ko-KR" sz="1050" dirty="0" smtClean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 smtClean="0">
                <a:solidFill>
                  <a:srgbClr val="4B4541"/>
                </a:solidFill>
              </a:rPr>
              <a:t>PPT </a:t>
            </a:r>
            <a:endParaRPr lang="en-US" altLang="ko-KR" sz="1050" dirty="0">
              <a:solidFill>
                <a:srgbClr val="4B454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8000877" y="3636511"/>
            <a:ext cx="1476797" cy="704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4B4541"/>
                </a:solidFill>
              </a:rPr>
              <a:t>이진</a:t>
            </a:r>
            <a:r>
              <a:rPr lang="ko-KR" altLang="en-US" sz="1600" b="1" dirty="0">
                <a:solidFill>
                  <a:srgbClr val="4B4541"/>
                </a:solidFill>
              </a:rPr>
              <a:t>구</a:t>
            </a:r>
            <a:endParaRPr lang="en-US" altLang="ko-KR" sz="1600" b="1" dirty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solidFill>
                  <a:srgbClr val="4B4541"/>
                </a:solidFill>
              </a:rPr>
              <a:t>음악 재생 모듈</a:t>
            </a:r>
            <a:endParaRPr lang="en-US" altLang="ko-KR" sz="1050" dirty="0" smtClean="0">
              <a:solidFill>
                <a:srgbClr val="4B454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757361" y="3663395"/>
            <a:ext cx="1439999" cy="704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4B4541"/>
                </a:solidFill>
              </a:rPr>
              <a:t>김준성</a:t>
            </a:r>
            <a:endParaRPr lang="en-US" altLang="ko-KR" sz="1600" b="1" dirty="0" smtClean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solidFill>
                  <a:srgbClr val="4B4541"/>
                </a:solidFill>
              </a:rPr>
              <a:t>음악 모듈</a:t>
            </a:r>
            <a:endParaRPr lang="en-US" altLang="ko-KR" sz="1050" dirty="0">
              <a:solidFill>
                <a:srgbClr val="4B454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062007" y="3629636"/>
            <a:ext cx="1513595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4B4541"/>
                </a:solidFill>
              </a:rPr>
              <a:t>우용</a:t>
            </a:r>
            <a:r>
              <a:rPr lang="ko-KR" altLang="en-US" sz="1600" b="1" dirty="0">
                <a:solidFill>
                  <a:srgbClr val="4B4541"/>
                </a:solidFill>
              </a:rPr>
              <a:t>화</a:t>
            </a:r>
            <a:endParaRPr lang="en-US" altLang="ko-KR" sz="1600" b="1" dirty="0" smtClean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solidFill>
                  <a:srgbClr val="4B4541"/>
                </a:solidFill>
              </a:rPr>
              <a:t>팀장</a:t>
            </a:r>
            <a:endParaRPr lang="en-US" altLang="ko-KR" sz="1050" dirty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solidFill>
                  <a:srgbClr val="4B4541"/>
                </a:solidFill>
              </a:rPr>
              <a:t>파일 업로드</a:t>
            </a:r>
            <a:r>
              <a:rPr lang="en-US" altLang="ko-KR" sz="1050" dirty="0" smtClean="0">
                <a:solidFill>
                  <a:srgbClr val="4B4541"/>
                </a:solidFill>
              </a:rPr>
              <a:t>, </a:t>
            </a:r>
            <a:r>
              <a:rPr lang="ko-KR" altLang="en-US" sz="1050" dirty="0" smtClean="0">
                <a:solidFill>
                  <a:srgbClr val="4B4541"/>
                </a:solidFill>
              </a:rPr>
              <a:t>다운로드</a:t>
            </a:r>
            <a:endParaRPr lang="en-US" altLang="ko-KR" sz="1050" dirty="0">
              <a:solidFill>
                <a:srgbClr val="4B4541"/>
              </a:solidFill>
            </a:endParaRPr>
          </a:p>
        </p:txBody>
      </p:sp>
      <p:cxnSp>
        <p:nvCxnSpPr>
          <p:cNvPr id="63" name="직선 연결선 62"/>
          <p:cNvCxnSpPr/>
          <p:nvPr/>
        </p:nvCxnSpPr>
        <p:spPr>
          <a:xfrm>
            <a:off x="3135603" y="3522700"/>
            <a:ext cx="144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/>
          <p:cNvSpPr/>
          <p:nvPr/>
        </p:nvSpPr>
        <p:spPr>
          <a:xfrm>
            <a:off x="9622635" y="3636511"/>
            <a:ext cx="1439999" cy="704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4B4541"/>
                </a:solidFill>
              </a:rPr>
              <a:t>전동</a:t>
            </a:r>
            <a:r>
              <a:rPr lang="ko-KR" altLang="en-US" sz="1600" b="1" dirty="0">
                <a:solidFill>
                  <a:srgbClr val="4B4541"/>
                </a:solidFill>
              </a:rPr>
              <a:t>훈</a:t>
            </a:r>
            <a:endParaRPr lang="en-US" altLang="ko-KR" sz="1600" b="1" dirty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 err="1" smtClean="0">
                <a:solidFill>
                  <a:srgbClr val="4B4541"/>
                </a:solidFill>
              </a:rPr>
              <a:t>클라우드</a:t>
            </a:r>
            <a:r>
              <a:rPr lang="ko-KR" altLang="en-US" sz="1050" dirty="0" smtClean="0">
                <a:solidFill>
                  <a:srgbClr val="4B4541"/>
                </a:solidFill>
              </a:rPr>
              <a:t> 스토리지</a:t>
            </a:r>
            <a:endParaRPr lang="en-US" altLang="ko-KR" sz="1050" dirty="0" smtClean="0">
              <a:solidFill>
                <a:srgbClr val="4B4541"/>
              </a:solidFill>
            </a:endParaRPr>
          </a:p>
        </p:txBody>
      </p:sp>
      <p:cxnSp>
        <p:nvCxnSpPr>
          <p:cNvPr id="71" name="직선 연결선 70"/>
          <p:cNvCxnSpPr/>
          <p:nvPr/>
        </p:nvCxnSpPr>
        <p:spPr>
          <a:xfrm>
            <a:off x="4757361" y="3522700"/>
            <a:ext cx="144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6379119" y="3522700"/>
            <a:ext cx="144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8000877" y="3522700"/>
            <a:ext cx="144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9622635" y="3522700"/>
            <a:ext cx="144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reeform 5"/>
          <p:cNvSpPr>
            <a:spLocks/>
          </p:cNvSpPr>
          <p:nvPr/>
        </p:nvSpPr>
        <p:spPr bwMode="auto">
          <a:xfrm>
            <a:off x="6342321" y="1614101"/>
            <a:ext cx="1513595" cy="146395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</a:rPr>
              <a:t>IMAGE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79" name="Freeform 5"/>
          <p:cNvSpPr>
            <a:spLocks/>
          </p:cNvSpPr>
          <p:nvPr/>
        </p:nvSpPr>
        <p:spPr bwMode="auto">
          <a:xfrm>
            <a:off x="7964079" y="1614101"/>
            <a:ext cx="1513595" cy="146395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</a:rPr>
              <a:t>IMAGE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80" name="Freeform 5"/>
          <p:cNvSpPr>
            <a:spLocks/>
          </p:cNvSpPr>
          <p:nvPr/>
        </p:nvSpPr>
        <p:spPr bwMode="auto">
          <a:xfrm>
            <a:off x="9585837" y="1614101"/>
            <a:ext cx="1513595" cy="146395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</a:rPr>
              <a:t>IMAGE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0046E858-C740-4F9E-B472-55822B3D24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0" t="6195" r="24691" b="36572"/>
          <a:stretch/>
        </p:blipFill>
        <p:spPr>
          <a:xfrm>
            <a:off x="4708715" y="1637951"/>
            <a:ext cx="1537290" cy="143248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0" b="25847"/>
          <a:stretch/>
        </p:blipFill>
        <p:spPr>
          <a:xfrm>
            <a:off x="3135603" y="1630328"/>
            <a:ext cx="1513595" cy="144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49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UI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50448" y="1283675"/>
            <a:ext cx="8474044" cy="4932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056692"/>
              </p:ext>
            </p:extLst>
          </p:nvPr>
        </p:nvGraphicFramePr>
        <p:xfrm>
          <a:off x="2917466" y="1343660"/>
          <a:ext cx="8376138" cy="4561840"/>
        </p:xfrm>
        <a:graphic>
          <a:graphicData uri="http://schemas.openxmlformats.org/drawingml/2006/table">
            <a:tbl>
              <a:tblPr firstRow="1" bandRow="1"/>
              <a:tblGrid>
                <a:gridCol w="1346803"/>
                <a:gridCol w="1890346"/>
                <a:gridCol w="1468316"/>
                <a:gridCol w="800100"/>
                <a:gridCol w="1001941"/>
                <a:gridCol w="1868632"/>
              </a:tblGrid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url</a:t>
                      </a:r>
                      <a:endParaRPr lang="ko-KR" altLang="en-US" sz="14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controller id</a:t>
                      </a:r>
                      <a:endParaRPr lang="ko-KR" altLang="en-US" sz="14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parameter list</a:t>
                      </a:r>
                      <a:endParaRPr lang="ko-KR" altLang="en-US" sz="14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scope</a:t>
                      </a:r>
                      <a:endParaRPr lang="ko-KR" altLang="en-US" sz="14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동기 여부</a:t>
                      </a:r>
                      <a:endParaRPr lang="ko-KR" altLang="en-US" sz="14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return&amp;</a:t>
                      </a:r>
                      <a:r>
                        <a:rPr lang="ko-KR" altLang="en-US" sz="12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응답페이지</a:t>
                      </a:r>
                      <a:endParaRPr lang="ko-KR" altLang="en-US" sz="12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playmusic.do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PlayMusicController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music id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비동기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MusicBean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playplaylist.do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PlayPlaylistController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playlist id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비동기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PlaylistBean</a:t>
                      </a:r>
                      <a:endParaRPr lang="en-US" altLang="ko-KR" sz="1100" dirty="0" smtClean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MusicBean</a:t>
                      </a:r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[]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memberinfo.do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MemberInfoController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member id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동기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memberinfo.jsp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playlistinfo.do</a:t>
                      </a:r>
                      <a:endParaRPr lang="ko-KR" altLang="en-US" sz="1100" dirty="0" smtClean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PlaylistInfoController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playlist id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동기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playlistinfo.jsp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musicinfo.do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MusicInfoController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music id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동기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musicinfo.jsp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likemusic.do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LikeMusicController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music</a:t>
                      </a:r>
                      <a:r>
                        <a:rPr lang="en-US" altLang="ko-KR" sz="1100" baseline="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 id, member id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비동기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true(</a:t>
                      </a:r>
                      <a:r>
                        <a:rPr lang="ko-KR" altLang="en-US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좋아요</a:t>
                      </a:r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),false(</a:t>
                      </a:r>
                      <a:r>
                        <a:rPr lang="ko-KR" altLang="en-US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취소</a:t>
                      </a:r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)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chart.do</a:t>
                      </a:r>
                      <a:endParaRPr lang="ko-KR" altLang="en-US" sz="1100" dirty="0" smtClean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ChartController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job=artist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동기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artistchart.jsp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chart.do</a:t>
                      </a:r>
                      <a:endParaRPr lang="ko-KR" altLang="en-US" sz="1100" dirty="0" smtClean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ChartController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job=playlist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동기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playlistchart.jsp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chart.do</a:t>
                      </a:r>
                      <a:endParaRPr lang="ko-KR" altLang="en-US" sz="1100" dirty="0" smtClean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ChartController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job=track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동기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trackchart.jsp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followmember.do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FollowMemberController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aseline="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followid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비동기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true(</a:t>
                      </a:r>
                      <a:r>
                        <a:rPr lang="ko-KR" altLang="en-US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팔로우</a:t>
                      </a:r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),false(</a:t>
                      </a:r>
                      <a:r>
                        <a:rPr lang="ko-KR" altLang="en-US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취소</a:t>
                      </a:r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)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search.do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SearchController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job=music, key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request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동기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 err="1" smtClean="0">
                          <a:latin typeface="남양주 고딕 M" panose="02020603020101020101" pitchFamily="18" charset="-127"/>
                          <a:ea typeface="남양주 고딕 M" panose="02020603020101020101" pitchFamily="18" charset="-127"/>
                        </a:rPr>
                        <a:t>searchmusic.jsp</a:t>
                      </a:r>
                      <a:endParaRPr lang="ko-KR" altLang="en-US" sz="1100" dirty="0">
                        <a:latin typeface="남양주 고딕 M" panose="02020603020101020101" pitchFamily="18" charset="-127"/>
                        <a:ea typeface="남양주 고딕 M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F79646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0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Service / Controller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855259" y="1076711"/>
            <a:ext cx="2092428" cy="470780"/>
            <a:chOff x="2927980" y="1310728"/>
            <a:chExt cx="2092428" cy="470780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2927980" y="1310728"/>
              <a:ext cx="2092428" cy="4707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96499" y="1329434"/>
              <a:ext cx="20239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i="1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전체 </a:t>
              </a:r>
              <a:r>
                <a:rPr lang="en-US" altLang="ko-KR" sz="2000" b="1" i="1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Controller</a:t>
              </a:r>
              <a:endParaRPr lang="ko-KR" altLang="ko-KR" sz="2000" i="1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229" y="876131"/>
            <a:ext cx="6130510" cy="562626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17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테이블  설계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DAO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UI 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설계</a:t>
              </a:r>
              <a:endParaRPr lang="en-US" altLang="ko-KR" sz="1100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Service/Controller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UI 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설계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50448" y="1099039"/>
            <a:ext cx="8474044" cy="52822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B7A9E9B9-3DDE-4738-96B5-B866CC314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706" y="2742727"/>
            <a:ext cx="8355093" cy="28100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7E2EC3A-876E-4864-B901-3846089A1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869" y="1019909"/>
            <a:ext cx="8384930" cy="246942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9958693E-47F0-45F8-8221-ACB38B738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6403" y="4873847"/>
            <a:ext cx="7898089" cy="198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7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 8"/>
          <p:cNvSpPr/>
          <p:nvPr/>
        </p:nvSpPr>
        <p:spPr>
          <a:xfrm>
            <a:off x="3149055" y="810579"/>
            <a:ext cx="5892800" cy="4635530"/>
          </a:xfrm>
          <a:custGeom>
            <a:avLst/>
            <a:gdLst>
              <a:gd name="connsiteX0" fmla="*/ 2946400 w 5892800"/>
              <a:gd name="connsiteY0" fmla="*/ 0 h 4746171"/>
              <a:gd name="connsiteX1" fmla="*/ 5892800 w 5892800"/>
              <a:gd name="connsiteY1" fmla="*/ 3048000 h 4746171"/>
              <a:gd name="connsiteX2" fmla="*/ 5537186 w 5892800"/>
              <a:gd name="connsiteY2" fmla="*/ 4500858 h 4746171"/>
              <a:gd name="connsiteX3" fmla="*/ 5393122 w 5892800"/>
              <a:gd name="connsiteY3" fmla="*/ 4746171 h 4746171"/>
              <a:gd name="connsiteX4" fmla="*/ 499679 w 5892800"/>
              <a:gd name="connsiteY4" fmla="*/ 4746171 h 4746171"/>
              <a:gd name="connsiteX5" fmla="*/ 355615 w 5892800"/>
              <a:gd name="connsiteY5" fmla="*/ 4500858 h 4746171"/>
              <a:gd name="connsiteX6" fmla="*/ 0 w 5892800"/>
              <a:gd name="connsiteY6" fmla="*/ 3048000 h 4746171"/>
              <a:gd name="connsiteX7" fmla="*/ 2946400 w 5892800"/>
              <a:gd name="connsiteY7" fmla="*/ 0 h 474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92800" h="4746171">
                <a:moveTo>
                  <a:pt x="2946400" y="0"/>
                </a:moveTo>
                <a:cubicBezTo>
                  <a:pt x="4573652" y="0"/>
                  <a:pt x="5892800" y="1364636"/>
                  <a:pt x="5892800" y="3048000"/>
                </a:cubicBezTo>
                <a:cubicBezTo>
                  <a:pt x="5892800" y="3574051"/>
                  <a:pt x="5763977" y="4068977"/>
                  <a:pt x="5537186" y="4500858"/>
                </a:cubicBezTo>
                <a:lnTo>
                  <a:pt x="5393122" y="4746171"/>
                </a:lnTo>
                <a:lnTo>
                  <a:pt x="499679" y="4746171"/>
                </a:lnTo>
                <a:lnTo>
                  <a:pt x="355615" y="4500858"/>
                </a:lnTo>
                <a:cubicBezTo>
                  <a:pt x="128823" y="4068977"/>
                  <a:pt x="0" y="3574051"/>
                  <a:pt x="0" y="3048000"/>
                </a:cubicBezTo>
                <a:cubicBezTo>
                  <a:pt x="0" y="1364636"/>
                  <a:pt x="1319148" y="0"/>
                  <a:pt x="2946400" y="0"/>
                </a:cubicBezTo>
                <a:close/>
              </a:path>
            </a:pathLst>
          </a:custGeom>
          <a:solidFill>
            <a:srgbClr val="CCCC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282701" y="1662679"/>
            <a:ext cx="724477" cy="7634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55" y="691622"/>
            <a:ext cx="5912631" cy="475448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011479" y="5673873"/>
            <a:ext cx="61690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SEQUENCE </a:t>
            </a:r>
            <a:endParaRPr lang="en-US" altLang="ko-KR" sz="2000" i="1" dirty="0">
              <a:solidFill>
                <a:schemeClr val="bg1">
                  <a:lumMod val="95000"/>
                </a:schemeClr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  <a:p>
            <a:pPr algn="ctr"/>
            <a:r>
              <a:rPr lang="ko-KR" altLang="en-US" sz="4000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조선일보명조" panose="02030304000000000000" pitchFamily="18" charset="-127"/>
              </a:rPr>
              <a:t>발표자 전동훈</a:t>
            </a:r>
            <a:endParaRPr lang="en-US" altLang="ko-KR" sz="4000" dirty="0">
              <a:solidFill>
                <a:srgbClr val="FFC000"/>
              </a:solidFill>
              <a:latin typeface="남양주 고딕 M" panose="02020603020101020101" pitchFamily="18" charset="-127"/>
              <a:ea typeface="남양주 고딕 M" panose="0202060302010102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 rot="18947919">
            <a:off x="4448603" y="1796950"/>
            <a:ext cx="2767134" cy="3167892"/>
            <a:chOff x="4949021" y="1284407"/>
            <a:chExt cx="2767134" cy="3167892"/>
          </a:xfrm>
        </p:grpSpPr>
        <p:sp>
          <p:nvSpPr>
            <p:cNvPr id="47" name="자유형 46"/>
            <p:cNvSpPr/>
            <p:nvPr/>
          </p:nvSpPr>
          <p:spPr>
            <a:xfrm>
              <a:off x="4949021" y="1284407"/>
              <a:ext cx="2767134" cy="3167892"/>
            </a:xfrm>
            <a:custGeom>
              <a:avLst/>
              <a:gdLst>
                <a:gd name="connsiteX0" fmla="*/ 1383567 w 2767134"/>
                <a:gd name="connsiteY0" fmla="*/ 0 h 3167892"/>
                <a:gd name="connsiteX1" fmla="*/ 1613287 w 2767134"/>
                <a:gd name="connsiteY1" fmla="*/ 421371 h 3167892"/>
                <a:gd name="connsiteX2" fmla="*/ 1662404 w 2767134"/>
                <a:gd name="connsiteY2" fmla="*/ 428867 h 3167892"/>
                <a:gd name="connsiteX3" fmla="*/ 2767134 w 2767134"/>
                <a:gd name="connsiteY3" fmla="*/ 1784325 h 3167892"/>
                <a:gd name="connsiteX4" fmla="*/ 1383567 w 2767134"/>
                <a:gd name="connsiteY4" fmla="*/ 3167892 h 3167892"/>
                <a:gd name="connsiteX5" fmla="*/ 0 w 2767134"/>
                <a:gd name="connsiteY5" fmla="*/ 1784325 h 3167892"/>
                <a:gd name="connsiteX6" fmla="*/ 1104730 w 2767134"/>
                <a:gd name="connsiteY6" fmla="*/ 428867 h 3167892"/>
                <a:gd name="connsiteX7" fmla="*/ 1153848 w 2767134"/>
                <a:gd name="connsiteY7" fmla="*/ 421371 h 316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7134" h="3167892">
                  <a:moveTo>
                    <a:pt x="1383567" y="0"/>
                  </a:moveTo>
                  <a:lnTo>
                    <a:pt x="1613287" y="421371"/>
                  </a:lnTo>
                  <a:lnTo>
                    <a:pt x="1662404" y="428867"/>
                  </a:lnTo>
                  <a:cubicBezTo>
                    <a:pt x="2292872" y="557880"/>
                    <a:pt x="2767134" y="1115718"/>
                    <a:pt x="2767134" y="1784325"/>
                  </a:cubicBezTo>
                  <a:cubicBezTo>
                    <a:pt x="2767134" y="2548448"/>
                    <a:pt x="2147690" y="3167892"/>
                    <a:pt x="1383567" y="3167892"/>
                  </a:cubicBezTo>
                  <a:cubicBezTo>
                    <a:pt x="619444" y="3167892"/>
                    <a:pt x="0" y="2548448"/>
                    <a:pt x="0" y="1784325"/>
                  </a:cubicBezTo>
                  <a:cubicBezTo>
                    <a:pt x="0" y="1115718"/>
                    <a:pt x="474262" y="557880"/>
                    <a:pt x="1104730" y="428867"/>
                  </a:cubicBezTo>
                  <a:lnTo>
                    <a:pt x="1153848" y="421371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76000"/>
                  </a:schemeClr>
                </a:gs>
                <a:gs pos="49000">
                  <a:schemeClr val="bg1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41300" dist="889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9193" y="2853506"/>
              <a:ext cx="1451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E7E6E6">
                      <a:lumMod val="90000"/>
                    </a:srgbClr>
                  </a:solidFill>
                  <a:effectLst>
                    <a:innerShdw blurRad="63500" dist="50800" dir="5400000">
                      <a:prstClr val="black">
                        <a:alpha val="50000"/>
                      </a:prstClr>
                    </a:innerShdw>
                  </a:effectLst>
                  <a:latin typeface="Copperplate Gothic Bold" panose="020E0705020206020404" pitchFamily="34" charset="0"/>
                </a:rPr>
                <a:t>TSOP</a:t>
              </a:r>
              <a:endParaRPr lang="ko-KR" altLang="en-US" sz="2400" dirty="0">
                <a:solidFill>
                  <a:srgbClr val="E7E6E6">
                    <a:lumMod val="90000"/>
                  </a:srgb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Copperplate Gothic Bold" panose="020E0705020206020404" pitchFamily="34" charset="0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8359542" y="1280776"/>
            <a:ext cx="2271766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SEQUENCE</a:t>
            </a:r>
            <a:endParaRPr lang="ko-KR" altLang="en-US" i="1" dirty="0">
              <a:solidFill>
                <a:schemeClr val="bg1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792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41" y="914400"/>
            <a:ext cx="16377559" cy="10321671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-121920" y="-3628"/>
            <a:ext cx="12335688" cy="6861629"/>
            <a:chOff x="0" y="-3628"/>
            <a:chExt cx="12213768" cy="6861629"/>
          </a:xfrm>
        </p:grpSpPr>
        <p:sp>
          <p:nvSpPr>
            <p:cNvPr id="11" name="직사각형 10"/>
            <p:cNvSpPr/>
            <p:nvPr/>
          </p:nvSpPr>
          <p:spPr>
            <a:xfrm>
              <a:off x="21767" y="0"/>
              <a:ext cx="1070780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424329" y="0"/>
              <a:ext cx="767671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0" y="6502401"/>
              <a:ext cx="12192000" cy="3556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1768" y="-3628"/>
              <a:ext cx="12192000" cy="918027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Sequence (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파일 업로드</a:t>
            </a: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)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Sequence</a:t>
              </a:r>
              <a:b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</a:b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(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파일 업로드</a:t>
              </a: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)</a:t>
              </a: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Sequence</a:t>
              </a:r>
              <a:b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</a:b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(</a:t>
              </a: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곡 상세 정보 조회</a:t>
              </a: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)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466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7037E-7 L -0.51042 -0.045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1" y="-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716 -0.04792 L -0.70352 -0.3664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18" y="-1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9831 -0.36296 L -0.50469 -0.6481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74" y="-1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469 -0.64815 L -0.60482 -0.6435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13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42" y="914399"/>
            <a:ext cx="21342820" cy="7937484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-121920" y="-3628"/>
            <a:ext cx="12335688" cy="6861629"/>
            <a:chOff x="0" y="-3628"/>
            <a:chExt cx="12213768" cy="6861629"/>
          </a:xfrm>
        </p:grpSpPr>
        <p:sp>
          <p:nvSpPr>
            <p:cNvPr id="13" name="직사각형 12"/>
            <p:cNvSpPr/>
            <p:nvPr/>
          </p:nvSpPr>
          <p:spPr>
            <a:xfrm>
              <a:off x="21767" y="0"/>
              <a:ext cx="1070780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1424329" y="0"/>
              <a:ext cx="767671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0" y="6502401"/>
              <a:ext cx="12192000" cy="3556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1768" y="-3628"/>
              <a:ext cx="12192000" cy="918027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Sequence</a:t>
              </a:r>
              <a:br>
                <a:rPr lang="en-US" altLang="ko-KR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</a:br>
              <a:r>
                <a:rPr lang="en-US" altLang="ko-KR" sz="1100" i="1" dirty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(</a:t>
              </a:r>
              <a:r>
                <a:rPr lang="ko-KR" altLang="en-US" sz="1100" i="1" dirty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파일 업로드</a:t>
              </a:r>
              <a:r>
                <a:rPr lang="en-US" altLang="ko-KR" sz="1100" i="1" dirty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)</a:t>
              </a: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Sequence</a:t>
              </a:r>
              <a:b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</a:b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(</a:t>
              </a: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곡 상세 정보 조회</a:t>
              </a:r>
              <a:r>
                <a:rPr lang="en-US" altLang="ko-KR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)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Sequence (</a:t>
            </a: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곡 상세 정보 조회</a:t>
            </a:r>
            <a:r>
              <a:rPr lang="en-US" altLang="ko-KR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211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91002E-6 L -0.66758 -2.9100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3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6758 -2.91002E-6 L -0.84037 -2.91002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256 -0.00115 L -0.83256 -0.2512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321 -0.23733 L -1.05404 -0.2373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 8"/>
          <p:cNvSpPr/>
          <p:nvPr/>
        </p:nvSpPr>
        <p:spPr>
          <a:xfrm>
            <a:off x="3149055" y="810579"/>
            <a:ext cx="5892800" cy="4635530"/>
          </a:xfrm>
          <a:custGeom>
            <a:avLst/>
            <a:gdLst>
              <a:gd name="connsiteX0" fmla="*/ 2946400 w 5892800"/>
              <a:gd name="connsiteY0" fmla="*/ 0 h 4746171"/>
              <a:gd name="connsiteX1" fmla="*/ 5892800 w 5892800"/>
              <a:gd name="connsiteY1" fmla="*/ 3048000 h 4746171"/>
              <a:gd name="connsiteX2" fmla="*/ 5537186 w 5892800"/>
              <a:gd name="connsiteY2" fmla="*/ 4500858 h 4746171"/>
              <a:gd name="connsiteX3" fmla="*/ 5393122 w 5892800"/>
              <a:gd name="connsiteY3" fmla="*/ 4746171 h 4746171"/>
              <a:gd name="connsiteX4" fmla="*/ 499679 w 5892800"/>
              <a:gd name="connsiteY4" fmla="*/ 4746171 h 4746171"/>
              <a:gd name="connsiteX5" fmla="*/ 355615 w 5892800"/>
              <a:gd name="connsiteY5" fmla="*/ 4500858 h 4746171"/>
              <a:gd name="connsiteX6" fmla="*/ 0 w 5892800"/>
              <a:gd name="connsiteY6" fmla="*/ 3048000 h 4746171"/>
              <a:gd name="connsiteX7" fmla="*/ 2946400 w 5892800"/>
              <a:gd name="connsiteY7" fmla="*/ 0 h 474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92800" h="4746171">
                <a:moveTo>
                  <a:pt x="2946400" y="0"/>
                </a:moveTo>
                <a:cubicBezTo>
                  <a:pt x="4573652" y="0"/>
                  <a:pt x="5892800" y="1364636"/>
                  <a:pt x="5892800" y="3048000"/>
                </a:cubicBezTo>
                <a:cubicBezTo>
                  <a:pt x="5892800" y="3574051"/>
                  <a:pt x="5763977" y="4068977"/>
                  <a:pt x="5537186" y="4500858"/>
                </a:cubicBezTo>
                <a:lnTo>
                  <a:pt x="5393122" y="4746171"/>
                </a:lnTo>
                <a:lnTo>
                  <a:pt x="499679" y="4746171"/>
                </a:lnTo>
                <a:lnTo>
                  <a:pt x="355615" y="4500858"/>
                </a:lnTo>
                <a:cubicBezTo>
                  <a:pt x="128823" y="4068977"/>
                  <a:pt x="0" y="3574051"/>
                  <a:pt x="0" y="3048000"/>
                </a:cubicBezTo>
                <a:cubicBezTo>
                  <a:pt x="0" y="1364636"/>
                  <a:pt x="1319148" y="0"/>
                  <a:pt x="2946400" y="0"/>
                </a:cubicBezTo>
                <a:close/>
              </a:path>
            </a:pathLst>
          </a:custGeom>
          <a:solidFill>
            <a:srgbClr val="CCCC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834637" y="3109655"/>
            <a:ext cx="930422" cy="88613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011479" y="5673873"/>
            <a:ext cx="61690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동영상 시연</a:t>
            </a:r>
            <a:r>
              <a:rPr lang="en-US" altLang="ko-KR" sz="2000" i="1" dirty="0" smtClean="0">
                <a:solidFill>
                  <a:schemeClr val="bg1">
                    <a:lumMod val="9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 </a:t>
            </a:r>
            <a:endParaRPr lang="en-US" altLang="ko-KR" sz="2000" i="1" dirty="0">
              <a:solidFill>
                <a:schemeClr val="bg1">
                  <a:lumMod val="95000"/>
                </a:schemeClr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  <a:p>
            <a:pPr algn="ctr"/>
            <a:r>
              <a:rPr lang="ko-KR" altLang="en-US" sz="4000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조선일보명조" panose="02030304000000000000" pitchFamily="18" charset="-127"/>
              </a:rPr>
              <a:t>발표자 김지우</a:t>
            </a:r>
            <a:endParaRPr lang="en-US" altLang="ko-KR" sz="4000" dirty="0">
              <a:solidFill>
                <a:srgbClr val="FFC000"/>
              </a:solidFill>
              <a:latin typeface="남양주 고딕 M" panose="02020603020101020101" pitchFamily="18" charset="-127"/>
              <a:ea typeface="남양주 고딕 M" panose="0202060302010102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55" y="691622"/>
            <a:ext cx="5912631" cy="4754487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 rot="213429">
            <a:off x="4731291" y="1882967"/>
            <a:ext cx="2767134" cy="3167892"/>
            <a:chOff x="4949021" y="1284407"/>
            <a:chExt cx="2767134" cy="3167892"/>
          </a:xfrm>
        </p:grpSpPr>
        <p:sp>
          <p:nvSpPr>
            <p:cNvPr id="47" name="자유형 46"/>
            <p:cNvSpPr/>
            <p:nvPr/>
          </p:nvSpPr>
          <p:spPr>
            <a:xfrm>
              <a:off x="4949021" y="1284407"/>
              <a:ext cx="2767134" cy="3167892"/>
            </a:xfrm>
            <a:custGeom>
              <a:avLst/>
              <a:gdLst>
                <a:gd name="connsiteX0" fmla="*/ 1383567 w 2767134"/>
                <a:gd name="connsiteY0" fmla="*/ 0 h 3167892"/>
                <a:gd name="connsiteX1" fmla="*/ 1613287 w 2767134"/>
                <a:gd name="connsiteY1" fmla="*/ 421371 h 3167892"/>
                <a:gd name="connsiteX2" fmla="*/ 1662404 w 2767134"/>
                <a:gd name="connsiteY2" fmla="*/ 428867 h 3167892"/>
                <a:gd name="connsiteX3" fmla="*/ 2767134 w 2767134"/>
                <a:gd name="connsiteY3" fmla="*/ 1784325 h 3167892"/>
                <a:gd name="connsiteX4" fmla="*/ 1383567 w 2767134"/>
                <a:gd name="connsiteY4" fmla="*/ 3167892 h 3167892"/>
                <a:gd name="connsiteX5" fmla="*/ 0 w 2767134"/>
                <a:gd name="connsiteY5" fmla="*/ 1784325 h 3167892"/>
                <a:gd name="connsiteX6" fmla="*/ 1104730 w 2767134"/>
                <a:gd name="connsiteY6" fmla="*/ 428867 h 3167892"/>
                <a:gd name="connsiteX7" fmla="*/ 1153848 w 2767134"/>
                <a:gd name="connsiteY7" fmla="*/ 421371 h 316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7134" h="3167892">
                  <a:moveTo>
                    <a:pt x="1383567" y="0"/>
                  </a:moveTo>
                  <a:lnTo>
                    <a:pt x="1613287" y="421371"/>
                  </a:lnTo>
                  <a:lnTo>
                    <a:pt x="1662404" y="428867"/>
                  </a:lnTo>
                  <a:cubicBezTo>
                    <a:pt x="2292872" y="557880"/>
                    <a:pt x="2767134" y="1115718"/>
                    <a:pt x="2767134" y="1784325"/>
                  </a:cubicBezTo>
                  <a:cubicBezTo>
                    <a:pt x="2767134" y="2548448"/>
                    <a:pt x="2147690" y="3167892"/>
                    <a:pt x="1383567" y="3167892"/>
                  </a:cubicBezTo>
                  <a:cubicBezTo>
                    <a:pt x="619444" y="3167892"/>
                    <a:pt x="0" y="2548448"/>
                    <a:pt x="0" y="1784325"/>
                  </a:cubicBezTo>
                  <a:cubicBezTo>
                    <a:pt x="0" y="1115718"/>
                    <a:pt x="474262" y="557880"/>
                    <a:pt x="1104730" y="428867"/>
                  </a:cubicBezTo>
                  <a:lnTo>
                    <a:pt x="1153848" y="421371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76000"/>
                  </a:schemeClr>
                </a:gs>
                <a:gs pos="49000">
                  <a:schemeClr val="bg1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41300" dist="889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9193" y="2853506"/>
              <a:ext cx="1451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E7E6E6">
                      <a:lumMod val="90000"/>
                    </a:srgbClr>
                  </a:solidFill>
                  <a:effectLst>
                    <a:innerShdw blurRad="63500" dist="50800" dir="5400000">
                      <a:prstClr val="black">
                        <a:alpha val="50000"/>
                      </a:prstClr>
                    </a:innerShdw>
                  </a:effectLst>
                  <a:latin typeface="Copperplate Gothic Bold" panose="020E0705020206020404" pitchFamily="34" charset="0"/>
                </a:rPr>
                <a:t>TSOP</a:t>
              </a:r>
              <a:endParaRPr lang="ko-KR" altLang="en-US" sz="2400" dirty="0">
                <a:solidFill>
                  <a:srgbClr val="E7E6E6">
                    <a:lumMod val="90000"/>
                  </a:srgb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Copperplate Gothic Bold" panose="020E0705020206020404" pitchFamily="34" charset="0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9180522" y="3323042"/>
            <a:ext cx="2271766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i="1" smtClean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동영상 시연</a:t>
            </a:r>
            <a:endParaRPr lang="ko-KR" altLang="en-US" i="1" dirty="0">
              <a:solidFill>
                <a:schemeClr val="bg1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817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21920" y="-3628"/>
            <a:ext cx="12335688" cy="6861629"/>
            <a:chOff x="0" y="-3628"/>
            <a:chExt cx="12213768" cy="6861629"/>
          </a:xfrm>
        </p:grpSpPr>
        <p:sp>
          <p:nvSpPr>
            <p:cNvPr id="13" name="직사각형 12"/>
            <p:cNvSpPr/>
            <p:nvPr/>
          </p:nvSpPr>
          <p:spPr>
            <a:xfrm>
              <a:off x="21767" y="0"/>
              <a:ext cx="1070780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1424329" y="0"/>
              <a:ext cx="767671" cy="68580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0" y="6502401"/>
              <a:ext cx="12192000" cy="355600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1768" y="-3628"/>
              <a:ext cx="12192000" cy="918027"/>
            </a:xfrm>
            <a:prstGeom prst="rect">
              <a:avLst/>
            </a:prstGeom>
            <a:solidFill>
              <a:srgbClr val="273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동영상 시연</a:t>
              </a:r>
              <a:endParaRPr lang="en-US" altLang="ko-KR" sz="1100" b="1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동영상 시연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264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 8"/>
          <p:cNvSpPr/>
          <p:nvPr/>
        </p:nvSpPr>
        <p:spPr>
          <a:xfrm>
            <a:off x="3149055" y="810579"/>
            <a:ext cx="5892800" cy="4635530"/>
          </a:xfrm>
          <a:custGeom>
            <a:avLst/>
            <a:gdLst>
              <a:gd name="connsiteX0" fmla="*/ 2946400 w 5892800"/>
              <a:gd name="connsiteY0" fmla="*/ 0 h 4746171"/>
              <a:gd name="connsiteX1" fmla="*/ 5892800 w 5892800"/>
              <a:gd name="connsiteY1" fmla="*/ 3048000 h 4746171"/>
              <a:gd name="connsiteX2" fmla="*/ 5537186 w 5892800"/>
              <a:gd name="connsiteY2" fmla="*/ 4500858 h 4746171"/>
              <a:gd name="connsiteX3" fmla="*/ 5393122 w 5892800"/>
              <a:gd name="connsiteY3" fmla="*/ 4746171 h 4746171"/>
              <a:gd name="connsiteX4" fmla="*/ 499679 w 5892800"/>
              <a:gd name="connsiteY4" fmla="*/ 4746171 h 4746171"/>
              <a:gd name="connsiteX5" fmla="*/ 355615 w 5892800"/>
              <a:gd name="connsiteY5" fmla="*/ 4500858 h 4746171"/>
              <a:gd name="connsiteX6" fmla="*/ 0 w 5892800"/>
              <a:gd name="connsiteY6" fmla="*/ 3048000 h 4746171"/>
              <a:gd name="connsiteX7" fmla="*/ 2946400 w 5892800"/>
              <a:gd name="connsiteY7" fmla="*/ 0 h 474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92800" h="4746171">
                <a:moveTo>
                  <a:pt x="2946400" y="0"/>
                </a:moveTo>
                <a:cubicBezTo>
                  <a:pt x="4573652" y="0"/>
                  <a:pt x="5892800" y="1364636"/>
                  <a:pt x="5892800" y="3048000"/>
                </a:cubicBezTo>
                <a:cubicBezTo>
                  <a:pt x="5892800" y="3574051"/>
                  <a:pt x="5763977" y="4068977"/>
                  <a:pt x="5537186" y="4500858"/>
                </a:cubicBezTo>
                <a:lnTo>
                  <a:pt x="5393122" y="4746171"/>
                </a:lnTo>
                <a:lnTo>
                  <a:pt x="499679" y="4746171"/>
                </a:lnTo>
                <a:lnTo>
                  <a:pt x="355615" y="4500858"/>
                </a:lnTo>
                <a:cubicBezTo>
                  <a:pt x="128823" y="4068977"/>
                  <a:pt x="0" y="3574051"/>
                  <a:pt x="0" y="3048000"/>
                </a:cubicBezTo>
                <a:cubicBezTo>
                  <a:pt x="0" y="1364636"/>
                  <a:pt x="1319148" y="0"/>
                  <a:pt x="2946400" y="0"/>
                </a:cubicBezTo>
                <a:close/>
              </a:path>
            </a:pathLst>
          </a:custGeom>
          <a:solidFill>
            <a:srgbClr val="CCCC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571026" y="4439759"/>
            <a:ext cx="872757" cy="88613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011479" y="5673873"/>
            <a:ext cx="61690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조선일보명조" panose="02030304000000000000" pitchFamily="18" charset="-127"/>
              </a:rPr>
              <a:t>감사합니다</a:t>
            </a:r>
            <a:r>
              <a:rPr lang="en-US" altLang="ko-KR" sz="4800" i="1" dirty="0" smtClean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조선일보명조" panose="02030304000000000000" pitchFamily="18" charset="-127"/>
              </a:rPr>
              <a:t>!</a:t>
            </a:r>
            <a:endParaRPr lang="en-US" altLang="ko-KR" sz="4800" i="1" dirty="0">
              <a:solidFill>
                <a:srgbClr val="FFC000"/>
              </a:solidFill>
              <a:latin typeface="남양주 고딕 M" panose="02020603020101020101" pitchFamily="18" charset="-127"/>
              <a:ea typeface="남양주 고딕 M" panose="0202060302010102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55" y="691622"/>
            <a:ext cx="5912631" cy="4754487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 rot="2203334">
            <a:off x="4782231" y="1765276"/>
            <a:ext cx="2767134" cy="3167892"/>
            <a:chOff x="4949021" y="1284407"/>
            <a:chExt cx="2767134" cy="3167892"/>
          </a:xfrm>
        </p:grpSpPr>
        <p:sp>
          <p:nvSpPr>
            <p:cNvPr id="47" name="자유형 46"/>
            <p:cNvSpPr/>
            <p:nvPr/>
          </p:nvSpPr>
          <p:spPr>
            <a:xfrm>
              <a:off x="4949021" y="1284407"/>
              <a:ext cx="2767134" cy="3167892"/>
            </a:xfrm>
            <a:custGeom>
              <a:avLst/>
              <a:gdLst>
                <a:gd name="connsiteX0" fmla="*/ 1383567 w 2767134"/>
                <a:gd name="connsiteY0" fmla="*/ 0 h 3167892"/>
                <a:gd name="connsiteX1" fmla="*/ 1613287 w 2767134"/>
                <a:gd name="connsiteY1" fmla="*/ 421371 h 3167892"/>
                <a:gd name="connsiteX2" fmla="*/ 1662404 w 2767134"/>
                <a:gd name="connsiteY2" fmla="*/ 428867 h 3167892"/>
                <a:gd name="connsiteX3" fmla="*/ 2767134 w 2767134"/>
                <a:gd name="connsiteY3" fmla="*/ 1784325 h 3167892"/>
                <a:gd name="connsiteX4" fmla="*/ 1383567 w 2767134"/>
                <a:gd name="connsiteY4" fmla="*/ 3167892 h 3167892"/>
                <a:gd name="connsiteX5" fmla="*/ 0 w 2767134"/>
                <a:gd name="connsiteY5" fmla="*/ 1784325 h 3167892"/>
                <a:gd name="connsiteX6" fmla="*/ 1104730 w 2767134"/>
                <a:gd name="connsiteY6" fmla="*/ 428867 h 3167892"/>
                <a:gd name="connsiteX7" fmla="*/ 1153848 w 2767134"/>
                <a:gd name="connsiteY7" fmla="*/ 421371 h 316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7134" h="3167892">
                  <a:moveTo>
                    <a:pt x="1383567" y="0"/>
                  </a:moveTo>
                  <a:lnTo>
                    <a:pt x="1613287" y="421371"/>
                  </a:lnTo>
                  <a:lnTo>
                    <a:pt x="1662404" y="428867"/>
                  </a:lnTo>
                  <a:cubicBezTo>
                    <a:pt x="2292872" y="557880"/>
                    <a:pt x="2767134" y="1115718"/>
                    <a:pt x="2767134" y="1784325"/>
                  </a:cubicBezTo>
                  <a:cubicBezTo>
                    <a:pt x="2767134" y="2548448"/>
                    <a:pt x="2147690" y="3167892"/>
                    <a:pt x="1383567" y="3167892"/>
                  </a:cubicBezTo>
                  <a:cubicBezTo>
                    <a:pt x="619444" y="3167892"/>
                    <a:pt x="0" y="2548448"/>
                    <a:pt x="0" y="1784325"/>
                  </a:cubicBezTo>
                  <a:cubicBezTo>
                    <a:pt x="0" y="1115718"/>
                    <a:pt x="474262" y="557880"/>
                    <a:pt x="1104730" y="428867"/>
                  </a:cubicBezTo>
                  <a:lnTo>
                    <a:pt x="1153848" y="421371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76000"/>
                  </a:schemeClr>
                </a:gs>
                <a:gs pos="49000">
                  <a:schemeClr val="bg1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41300" dist="889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9193" y="2853506"/>
              <a:ext cx="1451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E7E6E6">
                      <a:lumMod val="90000"/>
                    </a:srgbClr>
                  </a:solidFill>
                  <a:effectLst>
                    <a:innerShdw blurRad="63500" dist="50800" dir="5400000">
                      <a:prstClr val="black">
                        <a:alpha val="50000"/>
                      </a:prstClr>
                    </a:innerShdw>
                  </a:effectLst>
                  <a:latin typeface="Copperplate Gothic Bold" panose="020E0705020206020404" pitchFamily="34" charset="0"/>
                </a:rPr>
                <a:t>TSOP</a:t>
              </a:r>
              <a:endParaRPr lang="ko-KR" altLang="en-US" sz="2400" dirty="0">
                <a:solidFill>
                  <a:srgbClr val="E7E6E6">
                    <a:lumMod val="90000"/>
                  </a:srgb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Copperplate Gothic Bold" panose="020E07050202060204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8985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주제 선정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697" y="2326882"/>
            <a:ext cx="1825782" cy="182578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404" y="2326882"/>
            <a:ext cx="1825782" cy="18257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13" y="2106581"/>
            <a:ext cx="2266384" cy="22663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52523" y="4262463"/>
            <a:ext cx="2562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Cloud Storage</a:t>
            </a:r>
            <a:endParaRPr lang="ko-KR" altLang="en-US" sz="24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235230" y="4262463"/>
            <a:ext cx="2562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Streaming</a:t>
            </a:r>
            <a:endParaRPr lang="ko-KR" altLang="en-US" sz="2400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5987" y="4402520"/>
            <a:ext cx="2930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i="1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Web Application</a:t>
            </a:r>
            <a:endParaRPr lang="ko-KR" altLang="en-US" sz="2800" b="1" i="1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036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16146E-6 L 0.12956 4.16146E-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7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16146E-6 L -0.13399 4.16146E-6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0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설문 조사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66894" y="1421029"/>
            <a:ext cx="7957996" cy="4246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0" t="27249" r="38884" b="11951"/>
          <a:stretch/>
        </p:blipFill>
        <p:spPr>
          <a:xfrm>
            <a:off x="4109987" y="1421029"/>
            <a:ext cx="5683278" cy="413779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97946" y="914400"/>
            <a:ext cx="4307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* 2018-07-11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기준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211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분이 응답해주셨습니다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738040" y="4411546"/>
            <a:ext cx="1367495" cy="4610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809988" y="4411546"/>
            <a:ext cx="1295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예</a:t>
            </a:r>
            <a:r>
              <a:rPr lang="en-US" altLang="ko-KR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(97.2%)</a:t>
            </a:r>
            <a:endParaRPr lang="ko-KR" altLang="en-US" sz="20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036113" y="3519846"/>
            <a:ext cx="1757152" cy="4610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108060" y="3519846"/>
            <a:ext cx="168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아니</a:t>
            </a:r>
            <a:r>
              <a:rPr lang="ko-KR" altLang="en-US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오</a:t>
            </a:r>
            <a:r>
              <a:rPr lang="en-US" altLang="ko-KR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(2.8%)</a:t>
            </a:r>
            <a:endParaRPr lang="ko-KR" altLang="en-US" sz="20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086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/>
      <p:bldP spid="16" grpId="0" animBg="1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설문 조사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66894" y="1421029"/>
            <a:ext cx="7957996" cy="4246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r="20816"/>
          <a:stretch/>
        </p:blipFill>
        <p:spPr>
          <a:xfrm>
            <a:off x="4073049" y="1525261"/>
            <a:ext cx="5720216" cy="4037975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5738040" y="4411546"/>
            <a:ext cx="1367495" cy="4610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809988" y="4411546"/>
            <a:ext cx="1301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예</a:t>
            </a:r>
            <a:r>
              <a:rPr lang="en-US" altLang="ko-KR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(89.1%)</a:t>
            </a:r>
            <a:endParaRPr lang="ko-KR" altLang="en-US" sz="20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036113" y="3519846"/>
            <a:ext cx="1922534" cy="4610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108060" y="3519846"/>
            <a:ext cx="1850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아니</a:t>
            </a:r>
            <a:r>
              <a:rPr lang="ko-KR" altLang="en-US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오</a:t>
            </a:r>
            <a:r>
              <a:rPr lang="en-US" altLang="ko-KR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(10.9%)</a:t>
            </a:r>
            <a:endParaRPr lang="ko-KR" altLang="en-US" sz="20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895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/>
      <p:bldP spid="16" grpId="0" animBg="1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설문 조사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66894" y="1421029"/>
            <a:ext cx="7957996" cy="4246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68" b="13492"/>
          <a:stretch/>
        </p:blipFill>
        <p:spPr>
          <a:xfrm>
            <a:off x="3585172" y="1459155"/>
            <a:ext cx="7016435" cy="3892217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5552072" y="3494802"/>
            <a:ext cx="1367495" cy="4610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624020" y="3494802"/>
            <a:ext cx="1306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예</a:t>
            </a:r>
            <a:r>
              <a:rPr lang="en-US" altLang="ko-KR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(60.6%)</a:t>
            </a:r>
            <a:endParaRPr lang="ko-KR" altLang="en-US" sz="20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538183" y="4042645"/>
            <a:ext cx="1868379" cy="4610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610131" y="4042645"/>
            <a:ext cx="1877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아니</a:t>
            </a:r>
            <a:r>
              <a:rPr lang="ko-KR" altLang="en-US" sz="2000" dirty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오</a:t>
            </a:r>
            <a:r>
              <a:rPr lang="en-US" altLang="ko-KR" sz="2000" dirty="0" smtClean="0">
                <a:latin typeface="남양주 고딕 M" panose="02020603020101020101" pitchFamily="18" charset="-127"/>
                <a:ea typeface="남양주 고딕 M" panose="02020603020101020101" pitchFamily="18" charset="-127"/>
              </a:rPr>
              <a:t>(39.4%)</a:t>
            </a:r>
            <a:endParaRPr lang="ko-KR" altLang="en-US" sz="2000" dirty="0"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208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/>
      <p:bldP spid="16" grpId="0" animBg="1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73757" y="914400"/>
            <a:ext cx="2112985" cy="5588000"/>
            <a:chOff x="9311344" y="914400"/>
            <a:chExt cx="2112985" cy="5588000"/>
          </a:xfrm>
          <a:effectLst>
            <a:outerShdw blurRad="203200" dist="114300" dir="10800000" sx="97000" sy="97000" algn="r" rotWithShape="0">
              <a:prstClr val="black">
                <a:alpha val="40000"/>
              </a:prstClr>
            </a:outerShdw>
          </a:effectLst>
        </p:grpSpPr>
        <p:sp>
          <p:nvSpPr>
            <p:cNvPr id="40" name="직사각형 39"/>
            <p:cNvSpPr/>
            <p:nvPr/>
          </p:nvSpPr>
          <p:spPr>
            <a:xfrm>
              <a:off x="9524999" y="914400"/>
              <a:ext cx="1899328" cy="5588000"/>
            </a:xfrm>
            <a:prstGeom prst="rect">
              <a:avLst/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96000" rtlCol="0" anchor="t"/>
            <a:lstStyle/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schemeClr val="bg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팀 소개</a:t>
              </a:r>
              <a:endParaRPr lang="ko-KR" altLang="en-US" sz="1100" i="1" dirty="0">
                <a:solidFill>
                  <a:schemeClr val="bg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주제 선정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1" i="1" dirty="0" smtClean="0">
                  <a:solidFill>
                    <a:srgbClr val="FFC000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설문 조사</a:t>
              </a:r>
              <a:endParaRPr lang="ko-KR" altLang="en-US" sz="1100" b="1" i="1" dirty="0">
                <a:solidFill>
                  <a:srgbClr val="FFC000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벤치마킹</a:t>
              </a:r>
              <a:endParaRPr lang="en-US" altLang="ko-KR" sz="11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  <a:p>
              <a:pPr marL="285750" indent="-285750">
                <a:lnSpc>
                  <a:spcPct val="200000"/>
                </a:lnSpc>
                <a:buClr>
                  <a:prstClr val="white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i="1" dirty="0" smtClean="0">
                  <a:solidFill>
                    <a:prstClr val="white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  <a:cs typeface="Aharoni" panose="02010803020104030203" pitchFamily="2" charset="-79"/>
                </a:rPr>
                <a:t>요구사항 정의서</a:t>
              </a:r>
              <a:endParaRPr lang="ko-KR" altLang="en-US" sz="1100" i="1" dirty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>
              <a:off x="8766121" y="1975001"/>
              <a:ext cx="1317350" cy="218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B45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24996" y="6111012"/>
              <a:ext cx="1899333" cy="391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4B4541"/>
                  </a:solidFill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TSOP</a:t>
              </a:r>
              <a:endParaRPr lang="ko-KR" altLang="en-US" sz="1050" dirty="0">
                <a:solidFill>
                  <a:srgbClr val="4B4541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1344" y="1645571"/>
              <a:ext cx="307777" cy="9220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800" dirty="0">
                  <a:solidFill>
                    <a:prstClr val="white"/>
                  </a:solidFill>
                </a:rPr>
                <a:t>INDEX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86742" y="914400"/>
            <a:ext cx="8637587" cy="55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826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9353" y="188965"/>
            <a:ext cx="39875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 smtClean="0">
                <a:solidFill>
                  <a:prstClr val="white"/>
                </a:solidFill>
                <a:latin typeface="남양주 고딕 M" panose="02020603020101020101" pitchFamily="18" charset="-127"/>
                <a:ea typeface="남양주 고딕 M" panose="02020603020101020101" pitchFamily="18" charset="-127"/>
              </a:rPr>
              <a:t>설문 조사</a:t>
            </a:r>
            <a:endParaRPr lang="en-US" altLang="ko-KR" sz="2000" i="1" dirty="0" smtClean="0">
              <a:solidFill>
                <a:prstClr val="white"/>
              </a:solidFill>
              <a:latin typeface="남양주 고딕 M" panose="02020603020101020101" pitchFamily="18" charset="-127"/>
              <a:ea typeface="남양주 고딕 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66894" y="1421029"/>
            <a:ext cx="7957996" cy="4246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" t="7397" r="4728"/>
          <a:stretch/>
        </p:blipFill>
        <p:spPr>
          <a:xfrm>
            <a:off x="3250198" y="1630868"/>
            <a:ext cx="7802269" cy="3696667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3250201" y="2573930"/>
            <a:ext cx="4627327" cy="369332"/>
            <a:chOff x="5552072" y="3494802"/>
            <a:chExt cx="1846753" cy="369332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5552072" y="3494802"/>
              <a:ext cx="1799377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24020" y="3494802"/>
              <a:ext cx="1774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인터넷을 사용하지 않아도 듣기 가능</a:t>
              </a:r>
              <a:r>
                <a:rPr lang="en-US" altLang="ko-KR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(60.6%)</a:t>
              </a:r>
              <a:endParaRPr lang="ko-KR" altLang="en-US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396825" y="4704960"/>
            <a:ext cx="2361994" cy="369332"/>
            <a:chOff x="7538183" y="4042645"/>
            <a:chExt cx="2361994" cy="369332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538183" y="4042645"/>
              <a:ext cx="2135658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610130" y="4042645"/>
              <a:ext cx="2290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소장을 위해 </a:t>
              </a:r>
              <a:r>
                <a:rPr lang="en-US" altLang="ko-KR" dirty="0" smtClean="0">
                  <a:latin typeface="남양주 고딕 M" panose="02020603020101020101" pitchFamily="18" charset="-127"/>
                  <a:ea typeface="남양주 고딕 M" panose="02020603020101020101" pitchFamily="18" charset="-127"/>
                </a:rPr>
                <a:t>(27%)</a:t>
              </a:r>
              <a:endParaRPr lang="ko-KR" altLang="en-US" dirty="0">
                <a:latin typeface="남양주 고딕 M" panose="02020603020101020101" pitchFamily="18" charset="-127"/>
                <a:ea typeface="남양주 고딕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91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</TotalTime>
  <Words>1382</Words>
  <Application>Microsoft Office PowerPoint</Application>
  <PresentationFormat>사용자 지정</PresentationFormat>
  <Paragraphs>651</Paragraphs>
  <Slides>48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9" baseType="lpstr">
      <vt:lpstr>굴림</vt:lpstr>
      <vt:lpstr>Arial</vt:lpstr>
      <vt:lpstr>조선일보명조</vt:lpstr>
      <vt:lpstr>Times New Roman</vt:lpstr>
      <vt:lpstr>맑은 고딕</vt:lpstr>
      <vt:lpstr>Copperplate Gothic Bold</vt:lpstr>
      <vt:lpstr>남양주 고딕 B</vt:lpstr>
      <vt:lpstr>Wingdings</vt:lpstr>
      <vt:lpstr>남양주 고딕 M</vt:lpstr>
      <vt:lpstr>Aharoni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지우</cp:lastModifiedBy>
  <cp:revision>271</cp:revision>
  <dcterms:created xsi:type="dcterms:W3CDTF">2017-09-20T05:09:45Z</dcterms:created>
  <dcterms:modified xsi:type="dcterms:W3CDTF">2018-07-20T10:54:20Z</dcterms:modified>
</cp:coreProperties>
</file>